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7" r:id="rId5"/>
    <p:sldId id="268" r:id="rId6"/>
    <p:sldId id="269" r:id="rId7"/>
    <p:sldId id="270" r:id="rId8"/>
    <p:sldId id="271" r:id="rId9"/>
    <p:sldId id="272" r:id="rId10"/>
    <p:sldId id="273" r:id="rId11"/>
    <p:sldId id="274" r:id="rId12"/>
    <p:sldId id="275" r:id="rId13"/>
    <p:sldId id="276" r:id="rId14"/>
    <p:sldId id="277" r:id="rId15"/>
    <p:sldId id="278" r:id="rId16"/>
    <p:sldId id="279" r:id="rId17"/>
    <p:sldId id="280" r:id="rId18"/>
    <p:sldId id="281" r:id="rId19"/>
    <p:sldId id="287" r:id="rId20"/>
    <p:sldId id="282" r:id="rId21"/>
    <p:sldId id="283" r:id="rId22"/>
    <p:sldId id="284" r:id="rId23"/>
    <p:sldId id="285" r:id="rId24"/>
    <p:sldId id="286" r:id="rId25"/>
    <p:sldId id="288" r:id="rId26"/>
    <p:sldId id="289" r:id="rId27"/>
    <p:sldId id="290" r:id="rId28"/>
    <p:sldId id="291" r:id="rId29"/>
    <p:sldId id="292" r:id="rId30"/>
    <p:sldId id="293" r:id="rId31"/>
    <p:sldId id="294" r:id="rId32"/>
    <p:sldId id="295" r:id="rId33"/>
    <p:sldId id="259" r:id="rId34"/>
    <p:sldId id="260" r:id="rId35"/>
    <p:sldId id="300" r:id="rId36"/>
    <p:sldId id="326" r:id="rId37"/>
    <p:sldId id="327" r:id="rId38"/>
    <p:sldId id="328" r:id="rId39"/>
    <p:sldId id="329" r:id="rId40"/>
    <p:sldId id="330" r:id="rId41"/>
    <p:sldId id="331" r:id="rId42"/>
    <p:sldId id="332" r:id="rId43"/>
    <p:sldId id="261" r:id="rId44"/>
    <p:sldId id="299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34" r:id="rId54"/>
    <p:sldId id="309" r:id="rId55"/>
    <p:sldId id="311" r:id="rId56"/>
    <p:sldId id="335" r:id="rId57"/>
    <p:sldId id="312" r:id="rId58"/>
    <p:sldId id="313" r:id="rId59"/>
    <p:sldId id="336" r:id="rId60"/>
    <p:sldId id="319" r:id="rId61"/>
    <p:sldId id="263" r:id="rId62"/>
    <p:sldId id="316" r:id="rId63"/>
    <p:sldId id="317" r:id="rId64"/>
    <p:sldId id="318" r:id="rId65"/>
    <p:sldId id="320" r:id="rId66"/>
    <p:sldId id="315" r:id="rId67"/>
    <p:sldId id="325" r:id="rId68"/>
    <p:sldId id="337" r:id="rId69"/>
    <p:sldId id="338" r:id="rId70"/>
    <p:sldId id="339" r:id="rId71"/>
    <p:sldId id="340" r:id="rId72"/>
    <p:sldId id="341" r:id="rId73"/>
    <p:sldId id="342" r:id="rId74"/>
    <p:sldId id="343" r:id="rId75"/>
    <p:sldId id="333" r:id="rId76"/>
    <p:sldId id="262" r:id="rId77"/>
    <p:sldId id="314" r:id="rId78"/>
    <p:sldId id="266" r:id="rId7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9" autoAdjust="0"/>
    <p:restoredTop sz="94660"/>
  </p:normalViewPr>
  <p:slideViewPr>
    <p:cSldViewPr snapToGrid="0">
      <p:cViewPr varScale="1">
        <p:scale>
          <a:sx n="95" d="100"/>
          <a:sy n="95" d="100"/>
        </p:scale>
        <p:origin x="114" y="6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32AA0-5A06-4782-A1F1-6147239451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0241F0-6CAF-4B9D-8113-C0A95DCD82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5F6F7D-F5DB-4914-B526-BFDEA07F53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2C1F1-478E-4406-814F-071746F559C0}" type="datetimeFigureOut">
              <a:rPr lang="ru-RU" smtClean="0"/>
              <a:t>16.05.2023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6ED0CA-4F62-4C4A-B2B1-49528EDC65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0E5BB-2B2E-4BA0-97DE-51B9C20981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EE75D-183D-46DD-A758-DF8E9ED8AC0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574917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9DED3F-647A-4D2F-AB37-8930F3168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F67D86-61F1-442A-8112-48F0D68F99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29DE5F-9FE4-47C2-AE36-0839A19CC0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2C1F1-478E-4406-814F-071746F559C0}" type="datetimeFigureOut">
              <a:rPr lang="ru-RU" smtClean="0"/>
              <a:t>16.05.2023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1861A2-00A7-4CAF-A183-D5BE585B5B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2B85E0-435E-4858-AA57-7E716562C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EE75D-183D-46DD-A758-DF8E9ED8AC0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501793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6DADD37-B753-415E-9521-70C276792FE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9758A58-978C-465F-8A42-847D70CFDC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A2BD5B-6834-4928-8740-E7F3A6DF40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2C1F1-478E-4406-814F-071746F559C0}" type="datetimeFigureOut">
              <a:rPr lang="ru-RU" smtClean="0"/>
              <a:t>16.05.2023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37AC15-D3E7-4B6D-9FC3-6AB2B9ACCB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91C795-6164-4D00-A822-2506963B50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EE75D-183D-46DD-A758-DF8E9ED8AC0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992167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605A4F-944E-4A61-99C7-0F37AD537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E42585-CC0B-424B-B0DB-7B2E38CB26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CED23B-9009-491B-9EAB-ABD4D0CCE7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2C1F1-478E-4406-814F-071746F559C0}" type="datetimeFigureOut">
              <a:rPr lang="ru-RU" smtClean="0"/>
              <a:t>16.05.2023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90FE5C-910D-4865-AE33-807062F184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3DB3C2-351A-4E7E-9919-E6DA4A1457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EE75D-183D-46DD-A758-DF8E9ED8AC0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950793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BF948E-AE6B-4906-BACA-76112317E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F0932E-7DBE-43E7-B584-5C8F51A603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59680D-4D8C-4347-9958-9833A00625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2C1F1-478E-4406-814F-071746F559C0}" type="datetimeFigureOut">
              <a:rPr lang="ru-RU" smtClean="0"/>
              <a:t>16.05.2023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3605D4-EEDB-43E7-9694-3ED1E41249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FEC1F4-4EB3-4F04-9FC1-F7BEBD21F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EE75D-183D-46DD-A758-DF8E9ED8AC0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020347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CB3BD3-94A4-498C-8A81-E88380A62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5C5458-2038-4DCA-97D2-BAE9102F57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C1CFC1-BB90-41B8-B5FD-4613DB1920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531A51-E9CD-4700-95F5-50091D839F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2C1F1-478E-4406-814F-071746F559C0}" type="datetimeFigureOut">
              <a:rPr lang="ru-RU" smtClean="0"/>
              <a:t>16.05.2023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EE5A4A-D3FD-4B64-B826-E28DAF450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6F6177-E364-4CF7-863B-F8F63CF2C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EE75D-183D-46DD-A758-DF8E9ED8AC0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977983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B4C918-F12E-4A0C-A40E-4B43AD2BE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7BCF81-BD4F-48EC-90E5-7069981A49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56F26C-BED5-4A48-85A1-108B09869C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3AF7A78-E995-4FBC-A061-44BA770ABC7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F6BD255-66F6-4D26-8A7B-EEEBF1A8C33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B5164B0-BD9B-4F50-9A23-0C8C8C1852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2C1F1-478E-4406-814F-071746F559C0}" type="datetimeFigureOut">
              <a:rPr lang="ru-RU" smtClean="0"/>
              <a:t>16.05.2023</a:t>
            </a:fld>
            <a:endParaRPr lang="ru-R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8074E17-F56E-41DF-89ED-9657C73F90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60CEF48-09DE-48D0-9103-3044C2787E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EE75D-183D-46DD-A758-DF8E9ED8AC0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066362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3F3582-1830-4B82-B94A-AA63D97FB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25BE8EC-09FB-4EE4-9248-5B9AF1B35B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2C1F1-478E-4406-814F-071746F559C0}" type="datetimeFigureOut">
              <a:rPr lang="ru-RU" smtClean="0"/>
              <a:t>16.05.2023</a:t>
            </a:fld>
            <a:endParaRPr lang="ru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A1D223-6C9F-48CB-BAC3-75E42F16F6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2D5554-FFB1-40B7-9784-3298DA6255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EE75D-183D-46DD-A758-DF8E9ED8AC0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042744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B739840-80AB-4347-869C-5150C1F040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2C1F1-478E-4406-814F-071746F559C0}" type="datetimeFigureOut">
              <a:rPr lang="ru-RU" smtClean="0"/>
              <a:t>16.05.2023</a:t>
            </a:fld>
            <a:endParaRPr lang="ru-R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2011C35-2FD3-4854-B190-B3964EB667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2D2C3E-AE4B-42F0-BE7C-334E4A3BD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EE75D-183D-46DD-A758-DF8E9ED8AC0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706972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6C68A0-CEEE-44F3-822C-F538B55B0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5EAFF-0BA2-4227-8C10-DCD37E5CC8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D018DB-B1A9-4C63-85E1-0B6BA86ACF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4057E0-8199-4117-AC11-A5770576D3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2C1F1-478E-4406-814F-071746F559C0}" type="datetimeFigureOut">
              <a:rPr lang="ru-RU" smtClean="0"/>
              <a:t>16.05.2023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9E5A8A-95E5-4673-9EA1-3D9E50DD1A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F6AB8C-1A26-40F3-928D-C405ABA29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EE75D-183D-46DD-A758-DF8E9ED8AC0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600710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71FF56-2679-48B9-AE25-1C0223CBC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BB311F4-1A9C-410A-9DB0-4449A152572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57C37F-1B21-4E5F-A4AD-EA302090BD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77FE9A-A03E-47DD-8D3F-BDDAB9FD40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2C1F1-478E-4406-814F-071746F559C0}" type="datetimeFigureOut">
              <a:rPr lang="ru-RU" smtClean="0"/>
              <a:t>16.05.2023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BFD06A-DDAB-404B-9D26-A710F0C78C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239E7A-60FC-4522-A5C9-59720732F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EE75D-183D-46DD-A758-DF8E9ED8AC0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827740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3AFB76-C109-4FD3-A9E5-10E35FCA56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FA1BE5-6A9E-4DD0-9FC8-04C18395D5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4B6AA4-9DBD-414C-8CA4-50A1FD855A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12C1F1-478E-4406-814F-071746F559C0}" type="datetimeFigureOut">
              <a:rPr lang="ru-RU" smtClean="0"/>
              <a:t>16.05.2023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696600-51E3-4C77-BAA1-11895EC0AA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D60DEB-6CD8-4F8E-A499-BFE0625CD1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CEE75D-183D-46DD-A758-DF8E9ED8AC0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780900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machinelearning.ru/wiki/images/f/fc/Voron-ML-Intro-slides.pdf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hyperlink" Target="https://papers.nips.cc/paper/4824-imagenet-classification-with-deep-convolutional-neural-networks.pdf" TargetMode="External"/><Relationship Id="rId7" Type="http://schemas.openxmlformats.org/officeDocument/2006/relationships/hyperlink" Target="https://arxiv.org/pdf/2201.03545" TargetMode="External"/><Relationship Id="rId2" Type="http://schemas.openxmlformats.org/officeDocument/2006/relationships/hyperlink" Target="http://yann.lecun.com/exdb/publis/pdf/lecun-01a.pdf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arxiv.org/abs/1512.03385" TargetMode="External"/><Relationship Id="rId5" Type="http://schemas.openxmlformats.org/officeDocument/2006/relationships/hyperlink" Target="https://arxiv.org/pdf/1409.1556" TargetMode="External"/><Relationship Id="rId10" Type="http://schemas.openxmlformats.org/officeDocument/2006/relationships/image" Target="../media/image31.png"/><Relationship Id="rId4" Type="http://schemas.openxmlformats.org/officeDocument/2006/relationships/hyperlink" Target="https://arxiv.org/abs/1409.4842" TargetMode="External"/><Relationship Id="rId9" Type="http://schemas.openxmlformats.org/officeDocument/2006/relationships/image" Target="../media/image30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hyperlink" Target="https://papers.nips.cc/paper/4824-imagenet-classification-with-deep-convolutional-neural-networks.pdf" TargetMode="External"/><Relationship Id="rId7" Type="http://schemas.openxmlformats.org/officeDocument/2006/relationships/hyperlink" Target="https://arxiv.org/pdf/2201.03545" TargetMode="External"/><Relationship Id="rId2" Type="http://schemas.openxmlformats.org/officeDocument/2006/relationships/hyperlink" Target="http://yann.lecun.com/exdb/publis/pdf/lecun-01a.pdf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arxiv.org/abs/1512.03385" TargetMode="External"/><Relationship Id="rId5" Type="http://schemas.openxmlformats.org/officeDocument/2006/relationships/hyperlink" Target="https://arxiv.org/pdf/1409.1556" TargetMode="External"/><Relationship Id="rId10" Type="http://schemas.openxmlformats.org/officeDocument/2006/relationships/image" Target="../media/image31.png"/><Relationship Id="rId4" Type="http://schemas.openxmlformats.org/officeDocument/2006/relationships/hyperlink" Target="https://arxiv.org/abs/1409.4842" TargetMode="External"/><Relationship Id="rId9" Type="http://schemas.openxmlformats.org/officeDocument/2006/relationships/image" Target="../media/image30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hyperlink" Target="https://papers.nips.cc/paper/4824-imagenet-classification-with-deep-convolutional-neural-networks.pdf" TargetMode="External"/><Relationship Id="rId7" Type="http://schemas.openxmlformats.org/officeDocument/2006/relationships/hyperlink" Target="https://arxiv.org/pdf/2201.03545" TargetMode="External"/><Relationship Id="rId2" Type="http://schemas.openxmlformats.org/officeDocument/2006/relationships/hyperlink" Target="http://yann.lecun.com/exdb/publis/pdf/lecun-01a.pdf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arxiv.org/abs/1512.03385" TargetMode="External"/><Relationship Id="rId5" Type="http://schemas.openxmlformats.org/officeDocument/2006/relationships/hyperlink" Target="https://arxiv.org/pdf/1409.1556" TargetMode="External"/><Relationship Id="rId10" Type="http://schemas.openxmlformats.org/officeDocument/2006/relationships/image" Target="../media/image31.png"/><Relationship Id="rId4" Type="http://schemas.openxmlformats.org/officeDocument/2006/relationships/hyperlink" Target="https://arxiv.org/abs/1409.4842" TargetMode="External"/><Relationship Id="rId9" Type="http://schemas.openxmlformats.org/officeDocument/2006/relationships/image" Target="../media/image30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hyperlink" Target="https://papers.nips.cc/paper/4824-imagenet-classification-with-deep-convolutional-neural-networks.pdf" TargetMode="External"/><Relationship Id="rId7" Type="http://schemas.openxmlformats.org/officeDocument/2006/relationships/hyperlink" Target="https://arxiv.org/pdf/2201.03545" TargetMode="External"/><Relationship Id="rId2" Type="http://schemas.openxmlformats.org/officeDocument/2006/relationships/hyperlink" Target="http://yann.lecun.com/exdb/publis/pdf/lecun-01a.pdf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arxiv.org/abs/1512.03385" TargetMode="External"/><Relationship Id="rId5" Type="http://schemas.openxmlformats.org/officeDocument/2006/relationships/hyperlink" Target="https://arxiv.org/pdf/1409.1556" TargetMode="External"/><Relationship Id="rId10" Type="http://schemas.openxmlformats.org/officeDocument/2006/relationships/image" Target="../media/image31.png"/><Relationship Id="rId4" Type="http://schemas.openxmlformats.org/officeDocument/2006/relationships/hyperlink" Target="https://arxiv.org/abs/1409.4842" TargetMode="External"/><Relationship Id="rId9" Type="http://schemas.openxmlformats.org/officeDocument/2006/relationships/image" Target="../media/image3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hyperlink" Target="https://papers.nips.cc/paper/4824-imagenet-classification-with-deep-convolutional-neural-networks.pdf" TargetMode="External"/><Relationship Id="rId7" Type="http://schemas.openxmlformats.org/officeDocument/2006/relationships/hyperlink" Target="https://arxiv.org/pdf/2201.03545" TargetMode="External"/><Relationship Id="rId2" Type="http://schemas.openxmlformats.org/officeDocument/2006/relationships/hyperlink" Target="http://yann.lecun.com/exdb/publis/pdf/lecun-01a.pdf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arxiv.org/abs/1512.03385" TargetMode="External"/><Relationship Id="rId5" Type="http://schemas.openxmlformats.org/officeDocument/2006/relationships/hyperlink" Target="https://arxiv.org/pdf/1409.1556" TargetMode="External"/><Relationship Id="rId10" Type="http://schemas.openxmlformats.org/officeDocument/2006/relationships/image" Target="../media/image31.png"/><Relationship Id="rId4" Type="http://schemas.openxmlformats.org/officeDocument/2006/relationships/hyperlink" Target="https://arxiv.org/abs/1409.4842" TargetMode="External"/><Relationship Id="rId9" Type="http://schemas.openxmlformats.org/officeDocument/2006/relationships/image" Target="../media/image30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hyperlink" Target="https://papers.nips.cc/paper/4824-imagenet-classification-with-deep-convolutional-neural-networks.pdf" TargetMode="External"/><Relationship Id="rId7" Type="http://schemas.openxmlformats.org/officeDocument/2006/relationships/hyperlink" Target="https://arxiv.org/pdf/2201.03545" TargetMode="External"/><Relationship Id="rId2" Type="http://schemas.openxmlformats.org/officeDocument/2006/relationships/hyperlink" Target="http://yann.lecun.com/exdb/publis/pdf/lecun-01a.pdf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arxiv.org/abs/1512.03385" TargetMode="External"/><Relationship Id="rId5" Type="http://schemas.openxmlformats.org/officeDocument/2006/relationships/hyperlink" Target="https://arxiv.org/pdf/1409.1556" TargetMode="External"/><Relationship Id="rId10" Type="http://schemas.openxmlformats.org/officeDocument/2006/relationships/image" Target="../media/image31.png"/><Relationship Id="rId4" Type="http://schemas.openxmlformats.org/officeDocument/2006/relationships/hyperlink" Target="https://arxiv.org/abs/1409.4842" TargetMode="External"/><Relationship Id="rId9" Type="http://schemas.openxmlformats.org/officeDocument/2006/relationships/image" Target="../media/image30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hyperlink" Target="https://papers.nips.cc/paper/4824-imagenet-classification-with-deep-convolutional-neural-networks.pdf" TargetMode="External"/><Relationship Id="rId7" Type="http://schemas.openxmlformats.org/officeDocument/2006/relationships/hyperlink" Target="https://arxiv.org/pdf/2201.03545" TargetMode="External"/><Relationship Id="rId2" Type="http://schemas.openxmlformats.org/officeDocument/2006/relationships/hyperlink" Target="http://yann.lecun.com/exdb/publis/pdf/lecun-01a.pdf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arxiv.org/abs/1512.03385" TargetMode="External"/><Relationship Id="rId5" Type="http://schemas.openxmlformats.org/officeDocument/2006/relationships/hyperlink" Target="https://arxiv.org/pdf/1409.1556" TargetMode="External"/><Relationship Id="rId10" Type="http://schemas.openxmlformats.org/officeDocument/2006/relationships/image" Target="../media/image31.png"/><Relationship Id="rId4" Type="http://schemas.openxmlformats.org/officeDocument/2006/relationships/hyperlink" Target="https://arxiv.org/abs/1409.4842" TargetMode="External"/><Relationship Id="rId9" Type="http://schemas.openxmlformats.org/officeDocument/2006/relationships/image" Target="../media/image3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analytics-vidhya/convolutional-neural-networks-demystified-80f72c1ea31b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machinelearning.ru/wiki/images/f/fc/Voron-ML-Intro-slides.pdf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3A7039-0C6D-41AA-B59D-1196E58FF99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Про машинное обучение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FE936E-865E-4642-8918-639B4FA1434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Лекция 29</a:t>
            </a:r>
          </a:p>
        </p:txBody>
      </p:sp>
    </p:spTree>
    <p:extLst>
      <p:ext uri="{BB962C8B-B14F-4D97-AF65-F5344CB8AC3E}">
        <p14:creationId xmlns:p14="http://schemas.microsoft.com/office/powerpoint/2010/main" val="20974620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F68C76-7C4C-4AE4-BB54-85DE494AF9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110F5F-3C3A-4867-9CEB-86E8128609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2674DF-1B57-43EC-BDE1-6B53B5BECA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5" y="90487"/>
            <a:ext cx="12058650" cy="667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1899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C0472-3B0E-4465-9C2D-C5675B41A6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15CBE7-FF09-4FE2-B6A3-42FAFB3400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CEE893-C6CA-476D-9E14-990ED2BDF6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7" y="109537"/>
            <a:ext cx="12049125" cy="663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4418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2D2E52-8A85-40E5-92F8-EE781FBB0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54CF2E-7B7E-4AFB-8B93-7F291829B9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7A7303-C864-4B5F-A628-7DC9A3A7FB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62" y="76200"/>
            <a:ext cx="12030075" cy="670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9027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35FDB-09D1-4B30-A411-BFC259FAF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2FDB46-8FB0-4226-97B6-4FE3F1487E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51347B-44BC-40A0-996C-0B219C4FE0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87" b="1376"/>
          <a:stretch/>
        </p:blipFill>
        <p:spPr>
          <a:xfrm>
            <a:off x="66675" y="97535"/>
            <a:ext cx="12058650" cy="6656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0179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7E7EC2-5F33-4F1C-913B-64503DE870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C03C4D-A813-486D-9428-7AE303554A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00AD2B-E391-4771-88B6-24FA450E7E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5" y="133350"/>
            <a:ext cx="12058650" cy="65913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4415297-2087-45CB-8DBF-94601E248201}"/>
              </a:ext>
            </a:extLst>
          </p:cNvPr>
          <p:cNvSpPr txBox="1"/>
          <p:nvPr/>
        </p:nvSpPr>
        <p:spPr>
          <a:xfrm rot="16200000">
            <a:off x="-529691" y="3244332"/>
            <a:ext cx="2424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Пример переобучения</a:t>
            </a:r>
          </a:p>
        </p:txBody>
      </p:sp>
    </p:spTree>
    <p:extLst>
      <p:ext uri="{BB962C8B-B14F-4D97-AF65-F5344CB8AC3E}">
        <p14:creationId xmlns:p14="http://schemas.microsoft.com/office/powerpoint/2010/main" val="20036038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0C505F-ADD4-4D8B-9B29-BABC35CCD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AE3631-E151-41B4-81AA-0BDCB62D8E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2B8DEF-71F5-4BE9-B302-27E95DB11D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5" y="200025"/>
            <a:ext cx="12058650" cy="645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3381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E690E2-23A2-4BBA-923D-088E27777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3FDE55-9492-4E69-8488-CB583582AE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0F3ACE-6418-4624-B8DB-2660E51AA8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95250"/>
            <a:ext cx="12039600" cy="666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5952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5A33B-A1A1-4259-B68E-E2AFA6BAA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CFDE8B-3A9A-4C77-BBA7-DF5E042F0F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14F94E-AAB2-45B1-80C6-C8392ED837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12" y="80962"/>
            <a:ext cx="12068175" cy="6696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7469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9B04B4-EEA8-47AC-B015-32CB8D30E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C7AD4D-EB8B-4029-95EF-6B7CCCA878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EB566B-EE16-4F37-AB96-C305F6EA9D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5" y="80962"/>
            <a:ext cx="12058650" cy="669607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5655F71-A962-42D6-B585-BC457207E370}"/>
              </a:ext>
            </a:extLst>
          </p:cNvPr>
          <p:cNvSpPr/>
          <p:nvPr/>
        </p:nvSpPr>
        <p:spPr>
          <a:xfrm>
            <a:off x="601361" y="1400432"/>
            <a:ext cx="11318789" cy="5206314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367376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B066E3-C52A-4B44-BD39-E3FCE3452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 задач классификации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59B781-D5D7-4AFC-8045-492BDF1033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964531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88B2C-A1A9-4754-9465-406EC1D3BC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План лекции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FA2899-2891-46AC-B06D-CA49171934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Задачи МО </a:t>
            </a:r>
          </a:p>
          <a:p>
            <a:pPr lvl="1"/>
            <a:r>
              <a:rPr lang="ru-RU" dirty="0"/>
              <a:t>Сокращенный пересказ </a:t>
            </a:r>
            <a:r>
              <a:rPr lang="en-US" dirty="0">
                <a:hlinkClick r:id="rId2"/>
              </a:rPr>
              <a:t>http://www.machinelearning.ru/wiki/images/f/fc/Voron-ML-Intro-slides.pdf</a:t>
            </a:r>
            <a:r>
              <a:rPr lang="ru-RU" dirty="0"/>
              <a:t> </a:t>
            </a:r>
          </a:p>
          <a:p>
            <a:r>
              <a:rPr lang="ru-RU" dirty="0"/>
              <a:t>Нейронные сети</a:t>
            </a:r>
          </a:p>
          <a:p>
            <a:pPr lvl="1"/>
            <a:r>
              <a:rPr lang="ru-RU" dirty="0"/>
              <a:t>Свертка и другие слои</a:t>
            </a:r>
          </a:p>
          <a:p>
            <a:pPr lvl="1"/>
            <a:r>
              <a:rPr lang="ru-RU" dirty="0"/>
              <a:t>Градиентный спуск</a:t>
            </a:r>
            <a:endParaRPr lang="en-US" dirty="0"/>
          </a:p>
          <a:p>
            <a:pPr lvl="1"/>
            <a:r>
              <a:rPr lang="ru-RU" dirty="0"/>
              <a:t>Автоматическое дифференцирование</a:t>
            </a:r>
          </a:p>
        </p:txBody>
      </p:sp>
    </p:spTree>
    <p:extLst>
      <p:ext uri="{BB962C8B-B14F-4D97-AF65-F5344CB8AC3E}">
        <p14:creationId xmlns:p14="http://schemas.microsoft.com/office/powerpoint/2010/main" val="30076720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AD0805-9E4F-4740-9C54-DC3F24CC32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BAFE0E-3C61-4D08-BA7F-B4115EC0DC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84B606-62EA-4380-AA67-0C809120B9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142875"/>
            <a:ext cx="12039600" cy="657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0541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3FBA14-8C6F-413B-BA53-59AA1183A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980B86-5E9E-4047-B917-A27CF64107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3727BC-337B-4D14-AB7B-17D8E1B62C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404812"/>
            <a:ext cx="12039600" cy="604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7310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60178C-3429-4CFA-8B4F-4039839EBB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512F47-BF4C-4701-B45D-7FE7731971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5298AA-6195-4970-A459-6DA2F76BFD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" y="347662"/>
            <a:ext cx="12077700" cy="616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2609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BBDA5D-EFA9-4408-95CF-21290BD9A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360DC-E934-472B-BD6D-4CF337FE32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9F866A-E957-469F-80E4-52B1567664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62" y="595312"/>
            <a:ext cx="12030075" cy="566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3744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D5BA35-1378-48A9-877E-9AFAE7F25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51C6EC-3B2D-4276-8E5B-0A169E43B2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9F43CE-52EE-4501-89FE-BABFA737A5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62" y="47625"/>
            <a:ext cx="12030075" cy="676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1129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A013D-E958-4C44-8480-4489BC964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 задач регрессии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5E6DBA-EB1D-4351-B0ED-40F848B07D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493126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DCB369-FB91-493D-BDBF-D9FA84B6DC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E989D6-6058-43FD-B900-2CF962A5BC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B2D7DE-6018-4E9E-800B-F2D82801DB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" y="242887"/>
            <a:ext cx="12077700" cy="637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9242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2B3E3-9E9E-44C2-B457-888F2F082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0FE638-D5D0-4361-AE01-ADE6E1F4A6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E0F040-904A-41D8-A631-67524F8F68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7" y="157162"/>
            <a:ext cx="12087225" cy="654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7689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69C25-01F5-42B1-9815-9331B5A72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 задач ранжирования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9510E6-5D7A-4EEC-9F9F-5F65D90DF2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394236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DBE1B3-61AB-4462-9F19-0E7352F35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84A162-D7C4-4777-8549-C48F4C2F0D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447BC4-CE4F-43B8-A6D7-0161DE08AA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" y="319087"/>
            <a:ext cx="12077700" cy="621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4649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1D4F6D-EFFB-4934-9036-39E52BD3C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План первой части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7A9976-0935-478C-A1A8-F8B8BB6DA3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6A896E-D859-4AB4-8A7E-637F11145D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2563"/>
          <a:stretch/>
        </p:blipFill>
        <p:spPr>
          <a:xfrm>
            <a:off x="0" y="1690688"/>
            <a:ext cx="12192000" cy="4516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5304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369F51-4CAB-4C81-8919-2F700EF04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42847A-D9E6-426A-9703-FF9CB12BAD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B89D22-53F6-4A18-B0C0-6D40F70397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87" y="200025"/>
            <a:ext cx="12011025" cy="645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1009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B120E-7932-47AB-B683-C68B378DB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C00DA8-5905-4312-8485-2E3AD1BA47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35ACEE-9765-452F-B44F-21B0287A2D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7" y="90487"/>
            <a:ext cx="12049125" cy="667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4727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BC0086-CB73-42F5-9CF3-610965816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C7C9B5-B874-43A2-AF7D-0CB05167BC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797FE6-04A7-4F1B-9589-8DC67C580B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55" b="1334"/>
          <a:stretch/>
        </p:blipFill>
        <p:spPr>
          <a:xfrm>
            <a:off x="340016" y="134112"/>
            <a:ext cx="11511968" cy="6632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8422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4D6986-95E9-4C66-AB9D-A62766F7E0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Задача классификации изображений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8E0EA7-E8DB-4780-9DA5-FB27389533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ru-RU" dirty="0"/>
              <a:t>Объект – изображение</a:t>
            </a:r>
            <a:endParaRPr lang="en-US" dirty="0"/>
          </a:p>
          <a:p>
            <a:r>
              <a:rPr lang="ru-RU" dirty="0"/>
              <a:t>Предсказать – класс из заданного списка, к которому относится изображение</a:t>
            </a:r>
          </a:p>
          <a:p>
            <a:pPr lvl="1"/>
            <a:r>
              <a:rPr lang="ru-RU" dirty="0"/>
              <a:t>Обучающие данные готовятся людьми-асессорами</a:t>
            </a:r>
          </a:p>
          <a:p>
            <a:r>
              <a:rPr lang="ru-RU" dirty="0"/>
              <a:t>Признаки:</a:t>
            </a:r>
          </a:p>
          <a:p>
            <a:pPr lvl="1"/>
            <a:r>
              <a:rPr lang="ru-RU" dirty="0"/>
              <a:t>значения яркостей </a:t>
            </a:r>
            <a:r>
              <a:rPr lang="en-US" dirty="0"/>
              <a:t>RGB</a:t>
            </a:r>
            <a:r>
              <a:rPr lang="ru-RU" dirty="0"/>
              <a:t> по пикселям</a:t>
            </a:r>
          </a:p>
          <a:p>
            <a:pPr lvl="1"/>
            <a:r>
              <a:rPr lang="ru-RU" dirty="0"/>
              <a:t>текст на странице с изображением</a:t>
            </a:r>
          </a:p>
          <a:p>
            <a:pPr lvl="1"/>
            <a:r>
              <a:rPr lang="ru-RU" dirty="0"/>
              <a:t>...</a:t>
            </a:r>
          </a:p>
          <a:p>
            <a:r>
              <a:rPr lang="ru-RU" dirty="0"/>
              <a:t>Особенности</a:t>
            </a:r>
          </a:p>
          <a:p>
            <a:pPr lvl="1"/>
            <a:r>
              <a:rPr lang="ru-RU" dirty="0"/>
              <a:t>изображение может относиться к нескольким классам сразу</a:t>
            </a:r>
          </a:p>
          <a:p>
            <a:pPr lvl="1"/>
            <a:endParaRPr lang="ru-RU" dirty="0"/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526111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5712BB-E736-45AA-89F3-0F7BBF5303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Нейронная сеть</a:t>
            </a:r>
            <a:r>
              <a:rPr lang="en-US" dirty="0"/>
              <a:t> </a:t>
            </a:r>
            <a:r>
              <a:rPr lang="ru-RU" dirty="0"/>
              <a:t>как классификатор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A8106A-92E6-420C-BC8F-0FAA9B3BCE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ru-RU" dirty="0"/>
              <a:t>X – множество картинок</a:t>
            </a:r>
          </a:p>
          <a:p>
            <a:r>
              <a:rPr lang="en-US" dirty="0"/>
              <a:t>M – </a:t>
            </a:r>
            <a:r>
              <a:rPr lang="ru-RU" dirty="0"/>
              <a:t>множество</a:t>
            </a:r>
            <a:r>
              <a:rPr lang="en-US" dirty="0"/>
              <a:t> </a:t>
            </a:r>
            <a:r>
              <a:rPr lang="ru-RU" dirty="0"/>
              <a:t>классов картинок</a:t>
            </a:r>
          </a:p>
          <a:p>
            <a:pPr lvl="1"/>
            <a:r>
              <a:rPr lang="en-US" dirty="0"/>
              <a:t>M</a:t>
            </a:r>
            <a:r>
              <a:rPr lang="ru-RU" dirty="0"/>
              <a:t> &lt;&lt; 100K</a:t>
            </a:r>
          </a:p>
          <a:p>
            <a:r>
              <a:rPr lang="ru-RU" dirty="0"/>
              <a:t>Нейронная сеть g(x, θ): X × Θ --&gt; </a:t>
            </a:r>
            <a:r>
              <a:rPr lang="en-US" dirty="0"/>
              <a:t>[0,1]</a:t>
            </a:r>
            <a:r>
              <a:rPr lang="en-US" baseline="30000" dirty="0"/>
              <a:t>M</a:t>
            </a:r>
            <a:r>
              <a:rPr lang="ru-RU" dirty="0"/>
              <a:t> </a:t>
            </a:r>
          </a:p>
          <a:p>
            <a:pPr lvl="1"/>
            <a:r>
              <a:rPr lang="ru-RU" dirty="0"/>
              <a:t>суперпозиция стандартных функций-</a:t>
            </a:r>
            <a:r>
              <a:rPr lang="ru-RU" u="sng" dirty="0"/>
              <a:t>слоёв</a:t>
            </a:r>
            <a:endParaRPr lang="en-US" u="sng" dirty="0"/>
          </a:p>
          <a:p>
            <a:pPr lvl="2"/>
            <a:r>
              <a:rPr lang="ru-RU" dirty="0"/>
              <a:t>слой – функция</a:t>
            </a:r>
            <a:r>
              <a:rPr lang="en-US" dirty="0"/>
              <a:t> </a:t>
            </a:r>
            <a:r>
              <a:rPr lang="ru-RU" dirty="0"/>
              <a:t>вектор --</a:t>
            </a:r>
            <a:r>
              <a:rPr lang="en-US" dirty="0"/>
              <a:t>&gt; </a:t>
            </a:r>
            <a:r>
              <a:rPr lang="ru-RU" dirty="0"/>
              <a:t>вектор</a:t>
            </a:r>
            <a:endParaRPr lang="ru-RU" baseline="30000" dirty="0"/>
          </a:p>
          <a:p>
            <a:pPr lvl="1"/>
            <a:r>
              <a:rPr lang="ru-RU" dirty="0"/>
              <a:t>вычисление g задаётся графом</a:t>
            </a:r>
          </a:p>
          <a:p>
            <a:pPr lvl="1"/>
            <a:r>
              <a:rPr lang="ru-RU" u="sng" dirty="0"/>
              <a:t>веса</a:t>
            </a:r>
            <a:r>
              <a:rPr lang="ru-RU" dirty="0"/>
              <a:t> θ </a:t>
            </a:r>
            <a:r>
              <a:rPr lang="ru-RU" dirty="0">
                <a:sym typeface="Symbol" panose="05050102010706020507" pitchFamily="18" charset="2"/>
              </a:rPr>
              <a:t></a:t>
            </a:r>
            <a:r>
              <a:rPr lang="ru-RU" dirty="0"/>
              <a:t> Θ </a:t>
            </a:r>
            <a:r>
              <a:rPr lang="ru-RU" dirty="0">
                <a:sym typeface="Symbol" panose="05050102010706020507" pitchFamily="18" charset="2"/>
              </a:rPr>
              <a:t> </a:t>
            </a:r>
            <a:r>
              <a:rPr lang="en-US" dirty="0">
                <a:sym typeface="Symbol" panose="05050102010706020507" pitchFamily="18" charset="2"/>
              </a:rPr>
              <a:t>R</a:t>
            </a:r>
            <a:r>
              <a:rPr lang="en-US" baseline="30000" dirty="0">
                <a:sym typeface="Symbol" panose="05050102010706020507" pitchFamily="18" charset="2"/>
              </a:rPr>
              <a:t>N</a:t>
            </a:r>
            <a:endParaRPr lang="ru-RU" baseline="30000" dirty="0"/>
          </a:p>
          <a:p>
            <a:pPr lvl="2"/>
            <a:r>
              <a:rPr lang="ru-RU" dirty="0"/>
              <a:t>размерность </a:t>
            </a:r>
            <a:r>
              <a:rPr lang="en-US" dirty="0">
                <a:sym typeface="Symbol" panose="05050102010706020507" pitchFamily="18" charset="2"/>
              </a:rPr>
              <a:t>N</a:t>
            </a:r>
            <a:r>
              <a:rPr lang="ru-RU" dirty="0"/>
              <a:t> &gt;&gt; 10M</a:t>
            </a:r>
          </a:p>
          <a:p>
            <a:pPr lvl="1"/>
            <a:r>
              <a:rPr lang="ru-RU" dirty="0"/>
              <a:t>яркости RGB по пикселям x</a:t>
            </a:r>
          </a:p>
          <a:p>
            <a:pPr lvl="1"/>
            <a:r>
              <a:rPr lang="ru-RU" dirty="0"/>
              <a:t>g(x, θ) – вектор оценок вероятностей того, что </a:t>
            </a:r>
            <a:r>
              <a:rPr lang="en-US" dirty="0"/>
              <a:t>x </a:t>
            </a:r>
            <a:r>
              <a:rPr lang="ru-RU" dirty="0"/>
              <a:t>относится к каждому из классов</a:t>
            </a:r>
          </a:p>
          <a:p>
            <a:pPr lvl="2"/>
            <a:r>
              <a:rPr lang="ru-RU" dirty="0"/>
              <a:t>обычно сумма элементов == 1</a:t>
            </a:r>
            <a:endParaRPr lang="en-US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633138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5712BB-E736-45AA-89F3-0F7BBF5303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Нейронная сеть как классификатор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A8106A-92E6-420C-BC8F-0FAA9B3BCE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49905E9-19DA-4185-BB5B-5121A99039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4833" y="2479440"/>
            <a:ext cx="7785293" cy="325056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7A04788-AB87-42C9-B12A-39A69005E4D8}"/>
              </a:ext>
            </a:extLst>
          </p:cNvPr>
          <p:cNvSpPr txBox="1"/>
          <p:nvPr/>
        </p:nvSpPr>
        <p:spPr>
          <a:xfrm>
            <a:off x="3083556" y="3934709"/>
            <a:ext cx="2615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x</a:t>
            </a:r>
            <a:endParaRPr lang="ru-RU" sz="1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05B1C7-9513-4AFB-94A8-1E7FD7E7DBE0}"/>
              </a:ext>
            </a:extLst>
          </p:cNvPr>
          <p:cNvSpPr txBox="1"/>
          <p:nvPr/>
        </p:nvSpPr>
        <p:spPr>
          <a:xfrm>
            <a:off x="8909331" y="4242486"/>
            <a:ext cx="7456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/>
              <a:t>g(x, θ)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4D3B761-5BBE-4AC0-BB5C-F7032F769CF7}"/>
              </a:ext>
            </a:extLst>
          </p:cNvPr>
          <p:cNvSpPr txBox="1"/>
          <p:nvPr/>
        </p:nvSpPr>
        <p:spPr>
          <a:xfrm>
            <a:off x="4382721" y="5365344"/>
            <a:ext cx="3426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промежуточные результаты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1E77E89-3FD0-4BAA-9439-B76EC97A95E8}"/>
              </a:ext>
            </a:extLst>
          </p:cNvPr>
          <p:cNvCxnSpPr>
            <a:cxnSpLocks/>
            <a:stCxn id="11" idx="0"/>
          </p:cNvCxnSpPr>
          <p:nvPr/>
        </p:nvCxnSpPr>
        <p:spPr>
          <a:xfrm flipH="1" flipV="1">
            <a:off x="5098796" y="5108820"/>
            <a:ext cx="997204" cy="25652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7BFEAD3-F7FD-48C2-B6ED-692979B9E52A}"/>
              </a:ext>
            </a:extLst>
          </p:cNvPr>
          <p:cNvCxnSpPr>
            <a:cxnSpLocks/>
            <a:stCxn id="11" idx="0"/>
          </p:cNvCxnSpPr>
          <p:nvPr/>
        </p:nvCxnSpPr>
        <p:spPr>
          <a:xfrm flipV="1">
            <a:off x="6096000" y="4927732"/>
            <a:ext cx="296136" cy="43761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ECB07483-0697-4FFA-A77C-EE870AC594C9}"/>
              </a:ext>
            </a:extLst>
          </p:cNvPr>
          <p:cNvSpPr txBox="1"/>
          <p:nvPr/>
        </p:nvSpPr>
        <p:spPr>
          <a:xfrm>
            <a:off x="4365194" y="1975171"/>
            <a:ext cx="754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слой</a:t>
            </a: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50143030-55E3-4E18-88AD-11EF4FC90548}"/>
              </a:ext>
            </a:extLst>
          </p:cNvPr>
          <p:cNvSpPr/>
          <p:nvPr/>
        </p:nvSpPr>
        <p:spPr>
          <a:xfrm>
            <a:off x="3937686" y="2331308"/>
            <a:ext cx="691979" cy="1911178"/>
          </a:xfrm>
          <a:custGeom>
            <a:avLst/>
            <a:gdLst>
              <a:gd name="connsiteX0" fmla="*/ 691979 w 691979"/>
              <a:gd name="connsiteY0" fmla="*/ 0 h 1911178"/>
              <a:gd name="connsiteX1" fmla="*/ 296563 w 691979"/>
              <a:gd name="connsiteY1" fmla="*/ 766119 h 1911178"/>
              <a:gd name="connsiteX2" fmla="*/ 0 w 691979"/>
              <a:gd name="connsiteY2" fmla="*/ 1911178 h 19111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91979" h="1911178">
                <a:moveTo>
                  <a:pt x="691979" y="0"/>
                </a:moveTo>
                <a:cubicBezTo>
                  <a:pt x="551936" y="223794"/>
                  <a:pt x="411893" y="447589"/>
                  <a:pt x="296563" y="766119"/>
                </a:cubicBezTo>
                <a:cubicBezTo>
                  <a:pt x="181233" y="1084649"/>
                  <a:pt x="90616" y="1497913"/>
                  <a:pt x="0" y="1911178"/>
                </a:cubicBezTo>
              </a:path>
            </a:pathLst>
          </a:custGeom>
          <a:noFill/>
          <a:ln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05D2736E-B5AA-4552-8DFE-C21B6BF36ECE}"/>
              </a:ext>
            </a:extLst>
          </p:cNvPr>
          <p:cNvSpPr/>
          <p:nvPr/>
        </p:nvSpPr>
        <p:spPr>
          <a:xfrm>
            <a:off x="4670854" y="2331308"/>
            <a:ext cx="1219200" cy="1861751"/>
          </a:xfrm>
          <a:custGeom>
            <a:avLst/>
            <a:gdLst>
              <a:gd name="connsiteX0" fmla="*/ 0 w 1219200"/>
              <a:gd name="connsiteY0" fmla="*/ 0 h 1861751"/>
              <a:gd name="connsiteX1" fmla="*/ 897924 w 1219200"/>
              <a:gd name="connsiteY1" fmla="*/ 411892 h 1861751"/>
              <a:gd name="connsiteX2" fmla="*/ 1219200 w 1219200"/>
              <a:gd name="connsiteY2" fmla="*/ 1861751 h 1861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19200" h="1861751">
                <a:moveTo>
                  <a:pt x="0" y="0"/>
                </a:moveTo>
                <a:cubicBezTo>
                  <a:pt x="347362" y="50800"/>
                  <a:pt x="694724" y="101600"/>
                  <a:pt x="897924" y="411892"/>
                </a:cubicBezTo>
                <a:cubicBezTo>
                  <a:pt x="1101124" y="722184"/>
                  <a:pt x="1160162" y="1291967"/>
                  <a:pt x="1219200" y="1861751"/>
                </a:cubicBezTo>
              </a:path>
            </a:pathLst>
          </a:custGeom>
          <a:noFill/>
          <a:ln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485224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E0593-3642-5A95-9D96-D543383E1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Точность нейронных сетей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564CA4-3C23-2A18-792B-033B9FAEA45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1400" b="1" dirty="0"/>
              <a:t>1998</a:t>
            </a:r>
            <a:r>
              <a:rPr lang="en-US" sz="1400" dirty="0"/>
              <a:t> </a:t>
            </a:r>
            <a:r>
              <a:rPr lang="ru-RU" sz="1400" dirty="0"/>
              <a:t>10 классов 1.7</a:t>
            </a:r>
            <a:r>
              <a:rPr lang="en-US" sz="1400" dirty="0"/>
              <a:t>% </a:t>
            </a:r>
            <a:r>
              <a:rPr lang="ru-RU" sz="1400" dirty="0"/>
              <a:t>ошибок топ 1</a:t>
            </a:r>
          </a:p>
          <a:p>
            <a:pPr marL="457200" lvl="1" indent="0">
              <a:buNone/>
            </a:pPr>
            <a:r>
              <a:rPr lang="en-US" sz="1400" dirty="0" err="1"/>
              <a:t>LeNet</a:t>
            </a:r>
            <a:r>
              <a:rPr lang="ru-RU" sz="1400" dirty="0"/>
              <a:t>,</a:t>
            </a:r>
            <a:r>
              <a:rPr lang="en-US" sz="1400" dirty="0"/>
              <a:t> 60K</a:t>
            </a:r>
            <a:r>
              <a:rPr lang="ru-RU" sz="1400" dirty="0"/>
              <a:t> весов, </a:t>
            </a:r>
            <a:r>
              <a:rPr lang="en-US" sz="1400" dirty="0" err="1"/>
              <a:t>LeCun</a:t>
            </a:r>
            <a:r>
              <a:rPr lang="en-US" sz="1400" dirty="0"/>
              <a:t> et al. </a:t>
            </a:r>
            <a:r>
              <a:rPr lang="en-US" sz="1400" dirty="0">
                <a:hlinkClick r:id="rId2"/>
              </a:rPr>
              <a:t>http://yann.lecun.com/exdb/publis/pdf/lecun-01a.pdf</a:t>
            </a:r>
            <a:r>
              <a:rPr lang="en-US" sz="1400" dirty="0"/>
              <a:t> </a:t>
            </a:r>
          </a:p>
          <a:p>
            <a:pPr marL="0" indent="0">
              <a:buNone/>
            </a:pPr>
            <a:r>
              <a:rPr lang="en-US" sz="1400" b="1" dirty="0"/>
              <a:t>2012</a:t>
            </a:r>
            <a:r>
              <a:rPr lang="en-US" sz="1400" dirty="0"/>
              <a:t> </a:t>
            </a:r>
            <a:r>
              <a:rPr lang="ru-RU" sz="1400" dirty="0"/>
              <a:t>1К классов 15% ошибок топ 5</a:t>
            </a:r>
          </a:p>
          <a:p>
            <a:pPr marL="457200" lvl="1" indent="0">
              <a:buNone/>
            </a:pPr>
            <a:r>
              <a:rPr lang="en-US" sz="1400" dirty="0" err="1"/>
              <a:t>AlexNet</a:t>
            </a:r>
            <a:r>
              <a:rPr lang="ru-RU" sz="1400" dirty="0"/>
              <a:t>, </a:t>
            </a:r>
            <a:r>
              <a:rPr lang="en-US" sz="1400" dirty="0"/>
              <a:t>60M</a:t>
            </a:r>
            <a:r>
              <a:rPr lang="ru-RU" sz="1400" dirty="0"/>
              <a:t> весов, </a:t>
            </a:r>
            <a:r>
              <a:rPr lang="en-US" sz="1400" dirty="0" err="1"/>
              <a:t>Krizhevsky</a:t>
            </a:r>
            <a:r>
              <a:rPr lang="en-US" sz="1400" dirty="0"/>
              <a:t> et al. </a:t>
            </a:r>
            <a:r>
              <a:rPr lang="en-US" sz="1400" dirty="0">
                <a:hlinkClick r:id="rId3"/>
              </a:rPr>
              <a:t>https://papers.nips.cc/paper/4824-imagenet-classification-with-deep-convolutional-neural-networks.pdf</a:t>
            </a:r>
            <a:endParaRPr lang="en-US" sz="1400" dirty="0"/>
          </a:p>
          <a:p>
            <a:pPr marL="0" indent="0">
              <a:buNone/>
            </a:pPr>
            <a:r>
              <a:rPr lang="en-US" sz="1400" b="1" dirty="0"/>
              <a:t>2014</a:t>
            </a:r>
            <a:r>
              <a:rPr lang="en-US" sz="1400" dirty="0"/>
              <a:t> </a:t>
            </a:r>
            <a:r>
              <a:rPr lang="ru-RU" sz="1400" dirty="0"/>
              <a:t>1К классов 6.7% ошибок топ</a:t>
            </a:r>
            <a:r>
              <a:rPr lang="en-US" sz="1400" dirty="0"/>
              <a:t> 5</a:t>
            </a:r>
          </a:p>
          <a:p>
            <a:pPr marL="457200" lvl="1" indent="0">
              <a:buNone/>
            </a:pPr>
            <a:r>
              <a:rPr lang="en-US" sz="1400" dirty="0" err="1"/>
              <a:t>GoogLeNet</a:t>
            </a:r>
            <a:r>
              <a:rPr lang="ru-RU" sz="1400" dirty="0"/>
              <a:t>, </a:t>
            </a:r>
            <a:r>
              <a:rPr lang="en-US" sz="1400" dirty="0"/>
              <a:t>4M</a:t>
            </a:r>
            <a:r>
              <a:rPr lang="ru-RU" sz="1400" dirty="0"/>
              <a:t> весов,</a:t>
            </a:r>
            <a:r>
              <a:rPr lang="en-US" sz="1400" dirty="0"/>
              <a:t> </a:t>
            </a:r>
            <a:r>
              <a:rPr lang="en-US" sz="1400" dirty="0" err="1"/>
              <a:t>Szegedy</a:t>
            </a:r>
            <a:r>
              <a:rPr lang="en-US" sz="1400" dirty="0"/>
              <a:t> @ Google et al. </a:t>
            </a:r>
            <a:r>
              <a:rPr lang="en-US" sz="1400" dirty="0">
                <a:hlinkClick r:id="rId4"/>
              </a:rPr>
              <a:t>https://arxiv.org/abs/1409.4842</a:t>
            </a:r>
            <a:r>
              <a:rPr lang="en-US" sz="1400" dirty="0"/>
              <a:t> </a:t>
            </a:r>
          </a:p>
          <a:p>
            <a:pPr marL="0" indent="0">
              <a:buNone/>
            </a:pPr>
            <a:r>
              <a:rPr lang="en-US" sz="1400" b="1" dirty="0"/>
              <a:t>2014</a:t>
            </a:r>
            <a:r>
              <a:rPr lang="en-US" sz="1400" dirty="0"/>
              <a:t> </a:t>
            </a:r>
            <a:r>
              <a:rPr lang="ru-RU" sz="1400" dirty="0"/>
              <a:t>1К классов 7.3% ошибок топ </a:t>
            </a:r>
            <a:r>
              <a:rPr lang="en-US" sz="1400" dirty="0"/>
              <a:t>5</a:t>
            </a:r>
          </a:p>
          <a:p>
            <a:pPr marL="457200" lvl="1" indent="0">
              <a:buNone/>
            </a:pPr>
            <a:r>
              <a:rPr lang="en-US" sz="1400" dirty="0"/>
              <a:t>VGG</a:t>
            </a:r>
            <a:r>
              <a:rPr lang="ru-RU" sz="1400" dirty="0"/>
              <a:t>,</a:t>
            </a:r>
            <a:r>
              <a:rPr lang="en-US" sz="1400" dirty="0"/>
              <a:t> 140M</a:t>
            </a:r>
            <a:r>
              <a:rPr lang="ru-RU" sz="1400" dirty="0"/>
              <a:t> весов,</a:t>
            </a:r>
            <a:r>
              <a:rPr lang="en-US" sz="1400" dirty="0"/>
              <a:t> </a:t>
            </a:r>
            <a:r>
              <a:rPr lang="en-US" sz="1400" dirty="0" err="1"/>
              <a:t>Simonyan</a:t>
            </a:r>
            <a:r>
              <a:rPr lang="en-US" sz="1400" dirty="0"/>
              <a:t>, Zisserman</a:t>
            </a:r>
            <a:r>
              <a:rPr lang="ru-RU" sz="1400" dirty="0"/>
              <a:t> </a:t>
            </a:r>
            <a:r>
              <a:rPr lang="en-US" sz="1400" dirty="0">
                <a:hlinkClick r:id="rId5"/>
              </a:rPr>
              <a:t>https://arxiv.org/pdf/1409.1556</a:t>
            </a:r>
            <a:endParaRPr lang="en-US" sz="1400" dirty="0"/>
          </a:p>
          <a:p>
            <a:pPr marL="0" indent="0">
              <a:buNone/>
            </a:pPr>
            <a:r>
              <a:rPr lang="en-US" sz="1400" b="1" dirty="0"/>
              <a:t>2015</a:t>
            </a:r>
            <a:r>
              <a:rPr lang="en-US" sz="1400" dirty="0"/>
              <a:t> </a:t>
            </a:r>
            <a:r>
              <a:rPr lang="ru-RU" sz="1400" dirty="0"/>
              <a:t>1К классов 3.6% ошибок топ </a:t>
            </a:r>
            <a:r>
              <a:rPr lang="en-US" sz="1400" dirty="0"/>
              <a:t>5</a:t>
            </a:r>
            <a:endParaRPr lang="ru-RU" sz="1400" dirty="0"/>
          </a:p>
          <a:p>
            <a:pPr marL="457200" lvl="1" indent="0">
              <a:buNone/>
            </a:pPr>
            <a:r>
              <a:rPr lang="en-US" sz="1400" dirty="0" err="1"/>
              <a:t>ResNet</a:t>
            </a:r>
            <a:r>
              <a:rPr lang="ru-RU" sz="1400" dirty="0"/>
              <a:t>,</a:t>
            </a:r>
            <a:r>
              <a:rPr lang="en-US" sz="1400" dirty="0"/>
              <a:t> </a:t>
            </a:r>
            <a:r>
              <a:rPr lang="ru-RU" sz="1400" dirty="0"/>
              <a:t>60М весов, </a:t>
            </a:r>
            <a:r>
              <a:rPr lang="en-US" sz="1400" dirty="0" err="1"/>
              <a:t>Kaiming</a:t>
            </a:r>
            <a:r>
              <a:rPr lang="en-US" sz="1400" dirty="0"/>
              <a:t> He @ Microsoft et al. </a:t>
            </a:r>
            <a:r>
              <a:rPr lang="en-US" sz="1400" dirty="0">
                <a:hlinkClick r:id="rId6"/>
              </a:rPr>
              <a:t>https://arxiv.org/abs/1512.03385</a:t>
            </a:r>
            <a:endParaRPr lang="en-US" sz="1400" dirty="0"/>
          </a:p>
          <a:p>
            <a:pPr marL="0" indent="0">
              <a:buNone/>
            </a:pPr>
            <a:r>
              <a:rPr lang="en-US" sz="1400" b="1" dirty="0"/>
              <a:t>2022</a:t>
            </a:r>
            <a:r>
              <a:rPr lang="en-US" sz="1400" dirty="0"/>
              <a:t> </a:t>
            </a:r>
            <a:r>
              <a:rPr lang="ru-RU" sz="1400" dirty="0"/>
              <a:t>1К классов 14% ошибок топ 1</a:t>
            </a:r>
          </a:p>
          <a:p>
            <a:pPr marL="457200" lvl="1" indent="0">
              <a:buNone/>
            </a:pPr>
            <a:r>
              <a:rPr lang="ru-RU" sz="1400" dirty="0"/>
              <a:t>Семейство </a:t>
            </a:r>
            <a:r>
              <a:rPr lang="en-US" sz="1400" dirty="0" err="1"/>
              <a:t>ConvNeXt</a:t>
            </a:r>
            <a:r>
              <a:rPr lang="ru-RU" sz="1400" dirty="0"/>
              <a:t>,</a:t>
            </a:r>
            <a:r>
              <a:rPr lang="en-US" sz="1400" dirty="0"/>
              <a:t> </a:t>
            </a:r>
            <a:r>
              <a:rPr lang="ru-RU" sz="1400" dirty="0"/>
              <a:t>30-350М весов, </a:t>
            </a:r>
            <a:r>
              <a:rPr lang="en-US" sz="1400" dirty="0"/>
              <a:t>Liu, Mao, et al. </a:t>
            </a:r>
            <a:r>
              <a:rPr lang="en-US" sz="1400" dirty="0">
                <a:hlinkClick r:id="rId7"/>
              </a:rPr>
              <a:t>https://arxiv.org/pdf/2201.03545</a:t>
            </a:r>
            <a:r>
              <a:rPr lang="en-US" sz="1400" dirty="0"/>
              <a:t> </a:t>
            </a:r>
          </a:p>
        </p:txBody>
      </p:sp>
      <p:pic>
        <p:nvPicPr>
          <p:cNvPr id="8" name="Content Placeholder 7" descr="A picture containing sketch, diagram, drawing, plan&#10;&#10;Description automatically generated">
            <a:extLst>
              <a:ext uri="{FF2B5EF4-FFF2-40B4-BE49-F238E27FC236}">
                <a16:creationId xmlns:a16="http://schemas.microsoft.com/office/drawing/2014/main" id="{7D77BAB6-1FB7-16A0-F186-C29331ECC3C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956904"/>
            <a:ext cx="5181600" cy="1946486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17EF806-1A31-F639-4A02-AB39378FF68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72200" y="1325110"/>
            <a:ext cx="5181600" cy="147961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72EBC31-2B96-88F8-FE97-D5A5FDAB2ED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72200" y="4949189"/>
            <a:ext cx="5181600" cy="128116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35B60BF-E547-6AE0-A337-63D9F120006F}"/>
              </a:ext>
            </a:extLst>
          </p:cNvPr>
          <p:cNvSpPr txBox="1"/>
          <p:nvPr/>
        </p:nvSpPr>
        <p:spPr>
          <a:xfrm>
            <a:off x="10615713" y="1697412"/>
            <a:ext cx="738087" cy="369332"/>
          </a:xfrm>
          <a:custGeom>
            <a:avLst/>
            <a:gdLst>
              <a:gd name="connsiteX0" fmla="*/ 0 w 738087"/>
              <a:gd name="connsiteY0" fmla="*/ 0 h 369332"/>
              <a:gd name="connsiteX1" fmla="*/ 369044 w 738087"/>
              <a:gd name="connsiteY1" fmla="*/ 0 h 369332"/>
              <a:gd name="connsiteX2" fmla="*/ 738087 w 738087"/>
              <a:gd name="connsiteY2" fmla="*/ 0 h 369332"/>
              <a:gd name="connsiteX3" fmla="*/ 738087 w 738087"/>
              <a:gd name="connsiteY3" fmla="*/ 369332 h 369332"/>
              <a:gd name="connsiteX4" fmla="*/ 369044 w 738087"/>
              <a:gd name="connsiteY4" fmla="*/ 369332 h 369332"/>
              <a:gd name="connsiteX5" fmla="*/ 0 w 738087"/>
              <a:gd name="connsiteY5" fmla="*/ 369332 h 369332"/>
              <a:gd name="connsiteX6" fmla="*/ 0 w 738087"/>
              <a:gd name="connsiteY6" fmla="*/ 0 h 36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38087" h="369332" fill="none" extrusionOk="0">
                <a:moveTo>
                  <a:pt x="0" y="0"/>
                </a:moveTo>
                <a:cubicBezTo>
                  <a:pt x="137928" y="-13132"/>
                  <a:pt x="291710" y="26603"/>
                  <a:pt x="369044" y="0"/>
                </a:cubicBezTo>
                <a:cubicBezTo>
                  <a:pt x="446378" y="-26603"/>
                  <a:pt x="609937" y="4698"/>
                  <a:pt x="738087" y="0"/>
                </a:cubicBezTo>
                <a:cubicBezTo>
                  <a:pt x="742750" y="78300"/>
                  <a:pt x="704164" y="273830"/>
                  <a:pt x="738087" y="369332"/>
                </a:cubicBezTo>
                <a:cubicBezTo>
                  <a:pt x="584459" y="403978"/>
                  <a:pt x="479609" y="349256"/>
                  <a:pt x="369044" y="369332"/>
                </a:cubicBezTo>
                <a:cubicBezTo>
                  <a:pt x="258479" y="389408"/>
                  <a:pt x="109542" y="356234"/>
                  <a:pt x="0" y="369332"/>
                </a:cubicBezTo>
                <a:cubicBezTo>
                  <a:pt x="-10929" y="211991"/>
                  <a:pt x="9694" y="102059"/>
                  <a:pt x="0" y="0"/>
                </a:cubicBezTo>
                <a:close/>
              </a:path>
              <a:path w="738087" h="369332" stroke="0" extrusionOk="0">
                <a:moveTo>
                  <a:pt x="0" y="0"/>
                </a:moveTo>
                <a:cubicBezTo>
                  <a:pt x="134371" y="-39797"/>
                  <a:pt x="295712" y="30279"/>
                  <a:pt x="376424" y="0"/>
                </a:cubicBezTo>
                <a:cubicBezTo>
                  <a:pt x="457136" y="-30279"/>
                  <a:pt x="562170" y="22110"/>
                  <a:pt x="738087" y="0"/>
                </a:cubicBezTo>
                <a:cubicBezTo>
                  <a:pt x="739688" y="156689"/>
                  <a:pt x="730811" y="256969"/>
                  <a:pt x="738087" y="369332"/>
                </a:cubicBezTo>
                <a:cubicBezTo>
                  <a:pt x="594414" y="401675"/>
                  <a:pt x="477933" y="329077"/>
                  <a:pt x="354282" y="369332"/>
                </a:cubicBezTo>
                <a:cubicBezTo>
                  <a:pt x="230631" y="409587"/>
                  <a:pt x="89243" y="335887"/>
                  <a:pt x="0" y="369332"/>
                </a:cubicBezTo>
                <a:cubicBezTo>
                  <a:pt x="-39740" y="228528"/>
                  <a:pt x="25784" y="145152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40403384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LeNet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63823C5-8677-84FE-4E6C-58B923E96BF2}"/>
              </a:ext>
            </a:extLst>
          </p:cNvPr>
          <p:cNvSpPr txBox="1"/>
          <p:nvPr/>
        </p:nvSpPr>
        <p:spPr>
          <a:xfrm>
            <a:off x="11045112" y="4327859"/>
            <a:ext cx="922176" cy="369332"/>
          </a:xfrm>
          <a:custGeom>
            <a:avLst/>
            <a:gdLst>
              <a:gd name="connsiteX0" fmla="*/ 0 w 922176"/>
              <a:gd name="connsiteY0" fmla="*/ 0 h 369332"/>
              <a:gd name="connsiteX1" fmla="*/ 479532 w 922176"/>
              <a:gd name="connsiteY1" fmla="*/ 0 h 369332"/>
              <a:gd name="connsiteX2" fmla="*/ 922176 w 922176"/>
              <a:gd name="connsiteY2" fmla="*/ 0 h 369332"/>
              <a:gd name="connsiteX3" fmla="*/ 922176 w 922176"/>
              <a:gd name="connsiteY3" fmla="*/ 369332 h 369332"/>
              <a:gd name="connsiteX4" fmla="*/ 488753 w 922176"/>
              <a:gd name="connsiteY4" fmla="*/ 369332 h 369332"/>
              <a:gd name="connsiteX5" fmla="*/ 0 w 922176"/>
              <a:gd name="connsiteY5" fmla="*/ 369332 h 369332"/>
              <a:gd name="connsiteX6" fmla="*/ 0 w 922176"/>
              <a:gd name="connsiteY6" fmla="*/ 0 h 36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22176" h="369332" fill="none" extrusionOk="0">
                <a:moveTo>
                  <a:pt x="0" y="0"/>
                </a:moveTo>
                <a:cubicBezTo>
                  <a:pt x="142543" y="-55069"/>
                  <a:pt x="357375" y="3969"/>
                  <a:pt x="479532" y="0"/>
                </a:cubicBezTo>
                <a:cubicBezTo>
                  <a:pt x="601689" y="-3969"/>
                  <a:pt x="826191" y="36773"/>
                  <a:pt x="922176" y="0"/>
                </a:cubicBezTo>
                <a:cubicBezTo>
                  <a:pt x="933921" y="134342"/>
                  <a:pt x="883686" y="194768"/>
                  <a:pt x="922176" y="369332"/>
                </a:cubicBezTo>
                <a:cubicBezTo>
                  <a:pt x="735809" y="371886"/>
                  <a:pt x="642689" y="361832"/>
                  <a:pt x="488753" y="369332"/>
                </a:cubicBezTo>
                <a:cubicBezTo>
                  <a:pt x="334817" y="376832"/>
                  <a:pt x="166169" y="318722"/>
                  <a:pt x="0" y="369332"/>
                </a:cubicBezTo>
                <a:cubicBezTo>
                  <a:pt x="-11286" y="237050"/>
                  <a:pt x="41987" y="160948"/>
                  <a:pt x="0" y="0"/>
                </a:cubicBezTo>
                <a:close/>
              </a:path>
              <a:path w="922176" h="369332" stroke="0" extrusionOk="0">
                <a:moveTo>
                  <a:pt x="0" y="0"/>
                </a:moveTo>
                <a:cubicBezTo>
                  <a:pt x="204268" y="-13108"/>
                  <a:pt x="315878" y="53373"/>
                  <a:pt x="470310" y="0"/>
                </a:cubicBezTo>
                <a:cubicBezTo>
                  <a:pt x="624742" y="-53373"/>
                  <a:pt x="768049" y="4323"/>
                  <a:pt x="922176" y="0"/>
                </a:cubicBezTo>
                <a:cubicBezTo>
                  <a:pt x="952853" y="161583"/>
                  <a:pt x="882160" y="268811"/>
                  <a:pt x="922176" y="369332"/>
                </a:cubicBezTo>
                <a:cubicBezTo>
                  <a:pt x="818318" y="395382"/>
                  <a:pt x="587679" y="324914"/>
                  <a:pt x="479532" y="369332"/>
                </a:cubicBezTo>
                <a:cubicBezTo>
                  <a:pt x="371385" y="413750"/>
                  <a:pt x="122172" y="366183"/>
                  <a:pt x="0" y="369332"/>
                </a:cubicBezTo>
                <a:cubicBezTo>
                  <a:pt x="-40816" y="253869"/>
                  <a:pt x="17533" y="151034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4198544213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AlexNet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35B0953-C348-01D8-20F0-64CE19191748}"/>
              </a:ext>
            </a:extLst>
          </p:cNvPr>
          <p:cNvSpPr txBox="1"/>
          <p:nvPr/>
        </p:nvSpPr>
        <p:spPr>
          <a:xfrm>
            <a:off x="6207967" y="4952928"/>
            <a:ext cx="1236621" cy="369332"/>
          </a:xfrm>
          <a:custGeom>
            <a:avLst/>
            <a:gdLst>
              <a:gd name="connsiteX0" fmla="*/ 0 w 1236621"/>
              <a:gd name="connsiteY0" fmla="*/ 0 h 369332"/>
              <a:gd name="connsiteX1" fmla="*/ 412207 w 1236621"/>
              <a:gd name="connsiteY1" fmla="*/ 0 h 369332"/>
              <a:gd name="connsiteX2" fmla="*/ 812048 w 1236621"/>
              <a:gd name="connsiteY2" fmla="*/ 0 h 369332"/>
              <a:gd name="connsiteX3" fmla="*/ 1236621 w 1236621"/>
              <a:gd name="connsiteY3" fmla="*/ 0 h 369332"/>
              <a:gd name="connsiteX4" fmla="*/ 1236621 w 1236621"/>
              <a:gd name="connsiteY4" fmla="*/ 369332 h 369332"/>
              <a:gd name="connsiteX5" fmla="*/ 812048 w 1236621"/>
              <a:gd name="connsiteY5" fmla="*/ 369332 h 369332"/>
              <a:gd name="connsiteX6" fmla="*/ 412207 w 1236621"/>
              <a:gd name="connsiteY6" fmla="*/ 369332 h 369332"/>
              <a:gd name="connsiteX7" fmla="*/ 0 w 1236621"/>
              <a:gd name="connsiteY7" fmla="*/ 369332 h 369332"/>
              <a:gd name="connsiteX8" fmla="*/ 0 w 1236621"/>
              <a:gd name="connsiteY8" fmla="*/ 0 h 36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6621" h="369332" fill="none" extrusionOk="0">
                <a:moveTo>
                  <a:pt x="0" y="0"/>
                </a:moveTo>
                <a:cubicBezTo>
                  <a:pt x="169726" y="-1574"/>
                  <a:pt x="274629" y="23400"/>
                  <a:pt x="412207" y="0"/>
                </a:cubicBezTo>
                <a:cubicBezTo>
                  <a:pt x="549785" y="-23400"/>
                  <a:pt x="663994" y="14283"/>
                  <a:pt x="812048" y="0"/>
                </a:cubicBezTo>
                <a:cubicBezTo>
                  <a:pt x="960102" y="-14283"/>
                  <a:pt x="1094595" y="16118"/>
                  <a:pt x="1236621" y="0"/>
                </a:cubicBezTo>
                <a:cubicBezTo>
                  <a:pt x="1275690" y="181435"/>
                  <a:pt x="1225892" y="272604"/>
                  <a:pt x="1236621" y="369332"/>
                </a:cubicBezTo>
                <a:cubicBezTo>
                  <a:pt x="1109688" y="383883"/>
                  <a:pt x="919695" y="362332"/>
                  <a:pt x="812048" y="369332"/>
                </a:cubicBezTo>
                <a:cubicBezTo>
                  <a:pt x="704401" y="376332"/>
                  <a:pt x="547963" y="365002"/>
                  <a:pt x="412207" y="369332"/>
                </a:cubicBezTo>
                <a:cubicBezTo>
                  <a:pt x="276451" y="373662"/>
                  <a:pt x="106352" y="341009"/>
                  <a:pt x="0" y="369332"/>
                </a:cubicBezTo>
                <a:cubicBezTo>
                  <a:pt x="-7010" y="282290"/>
                  <a:pt x="4506" y="132170"/>
                  <a:pt x="0" y="0"/>
                </a:cubicBezTo>
                <a:close/>
              </a:path>
              <a:path w="1236621" h="369332" stroke="0" extrusionOk="0">
                <a:moveTo>
                  <a:pt x="0" y="0"/>
                </a:moveTo>
                <a:cubicBezTo>
                  <a:pt x="100772" y="-36219"/>
                  <a:pt x="319400" y="31549"/>
                  <a:pt x="399841" y="0"/>
                </a:cubicBezTo>
                <a:cubicBezTo>
                  <a:pt x="480282" y="-31549"/>
                  <a:pt x="676207" y="36590"/>
                  <a:pt x="774949" y="0"/>
                </a:cubicBezTo>
                <a:cubicBezTo>
                  <a:pt x="873691" y="-36590"/>
                  <a:pt x="1102582" y="20019"/>
                  <a:pt x="1236621" y="0"/>
                </a:cubicBezTo>
                <a:cubicBezTo>
                  <a:pt x="1270376" y="163948"/>
                  <a:pt x="1224817" y="206786"/>
                  <a:pt x="1236621" y="369332"/>
                </a:cubicBezTo>
                <a:cubicBezTo>
                  <a:pt x="1092668" y="397558"/>
                  <a:pt x="897388" y="347782"/>
                  <a:pt x="812048" y="369332"/>
                </a:cubicBezTo>
                <a:cubicBezTo>
                  <a:pt x="726708" y="390882"/>
                  <a:pt x="612651" y="328489"/>
                  <a:pt x="436939" y="369332"/>
                </a:cubicBezTo>
                <a:cubicBezTo>
                  <a:pt x="261227" y="410175"/>
                  <a:pt x="213897" y="365563"/>
                  <a:pt x="0" y="369332"/>
                </a:cubicBezTo>
                <a:cubicBezTo>
                  <a:pt x="-12422" y="236791"/>
                  <a:pt x="11060" y="7597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55785973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GoogLeNet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3C22334-A168-EDBA-351C-A0E502558F85}"/>
              </a:ext>
            </a:extLst>
          </p:cNvPr>
          <p:cNvSpPr/>
          <p:nvPr/>
        </p:nvSpPr>
        <p:spPr>
          <a:xfrm>
            <a:off x="352425" y="1325109"/>
            <a:ext cx="11753850" cy="533286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3076946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E0593-3642-5A95-9D96-D543383E1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Точность нейронных сетей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564CA4-3C23-2A18-792B-033B9FAEA45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1400" b="1" dirty="0"/>
              <a:t>1998</a:t>
            </a:r>
            <a:r>
              <a:rPr lang="en-US" sz="1400" dirty="0"/>
              <a:t> </a:t>
            </a:r>
            <a:r>
              <a:rPr lang="ru-RU" sz="1400" dirty="0"/>
              <a:t>10 классов</a:t>
            </a:r>
            <a:r>
              <a:rPr lang="en-US" sz="1400" dirty="0"/>
              <a:t> </a:t>
            </a:r>
            <a:r>
              <a:rPr lang="ru-RU" sz="1400" dirty="0"/>
              <a:t>(</a:t>
            </a:r>
            <a:r>
              <a:rPr lang="en-US" sz="1400" dirty="0"/>
              <a:t>MNIST</a:t>
            </a:r>
            <a:r>
              <a:rPr lang="ru-RU" sz="1400" dirty="0"/>
              <a:t>) 1.7</a:t>
            </a:r>
            <a:r>
              <a:rPr lang="en-US" sz="1400" dirty="0"/>
              <a:t>% </a:t>
            </a:r>
            <a:r>
              <a:rPr lang="ru-RU" sz="1400" dirty="0"/>
              <a:t>ошибок топ 1</a:t>
            </a:r>
          </a:p>
          <a:p>
            <a:pPr marL="457200" lvl="1" indent="0">
              <a:buNone/>
            </a:pPr>
            <a:r>
              <a:rPr lang="en-US" sz="1400" dirty="0" err="1"/>
              <a:t>LeNet</a:t>
            </a:r>
            <a:r>
              <a:rPr lang="ru-RU" sz="1400" dirty="0"/>
              <a:t>,</a:t>
            </a:r>
            <a:r>
              <a:rPr lang="en-US" sz="1400" dirty="0"/>
              <a:t> 60K</a:t>
            </a:r>
            <a:r>
              <a:rPr lang="ru-RU" sz="1400" dirty="0"/>
              <a:t> весов, </a:t>
            </a:r>
            <a:r>
              <a:rPr lang="en-US" sz="1400" dirty="0" err="1"/>
              <a:t>LeCun</a:t>
            </a:r>
            <a:r>
              <a:rPr lang="en-US" sz="1400" dirty="0"/>
              <a:t> et al. </a:t>
            </a:r>
            <a:r>
              <a:rPr lang="en-US" sz="1400" dirty="0">
                <a:hlinkClick r:id="rId2"/>
              </a:rPr>
              <a:t>http://yann.lecun.com/exdb/publis/pdf/lecun-01a.pdf</a:t>
            </a:r>
            <a:r>
              <a:rPr lang="en-US" sz="1400" dirty="0"/>
              <a:t> </a:t>
            </a:r>
          </a:p>
          <a:p>
            <a:pPr marL="0" indent="0">
              <a:buNone/>
            </a:pPr>
            <a:r>
              <a:rPr lang="en-US" sz="1400" b="1" dirty="0">
                <a:solidFill>
                  <a:schemeClr val="bg1"/>
                </a:solidFill>
              </a:rPr>
              <a:t>2012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ru-RU" sz="1400" dirty="0">
                <a:solidFill>
                  <a:schemeClr val="bg1"/>
                </a:solidFill>
              </a:rPr>
              <a:t>1К классов 15% ошибок топ 5</a:t>
            </a:r>
          </a:p>
          <a:p>
            <a:pPr marL="457200" lvl="1" indent="0">
              <a:buNone/>
            </a:pPr>
            <a:r>
              <a:rPr lang="en-US" sz="1400" dirty="0" err="1">
                <a:solidFill>
                  <a:schemeClr val="bg1"/>
                </a:solidFill>
              </a:rPr>
              <a:t>AlexNet</a:t>
            </a:r>
            <a:r>
              <a:rPr lang="ru-RU" sz="1400" dirty="0">
                <a:solidFill>
                  <a:schemeClr val="bg1"/>
                </a:solidFill>
              </a:rPr>
              <a:t>, </a:t>
            </a:r>
            <a:r>
              <a:rPr lang="en-US" sz="1400" dirty="0">
                <a:solidFill>
                  <a:schemeClr val="bg1"/>
                </a:solidFill>
              </a:rPr>
              <a:t>60M</a:t>
            </a:r>
            <a:r>
              <a:rPr lang="ru-RU" sz="1400" dirty="0">
                <a:solidFill>
                  <a:schemeClr val="bg1"/>
                </a:solidFill>
              </a:rPr>
              <a:t> весов, </a:t>
            </a:r>
            <a:r>
              <a:rPr lang="en-US" sz="1400" dirty="0" err="1">
                <a:solidFill>
                  <a:schemeClr val="bg1"/>
                </a:solidFill>
              </a:rPr>
              <a:t>Krizhevsky</a:t>
            </a:r>
            <a:r>
              <a:rPr lang="en-US" sz="1400" dirty="0">
                <a:solidFill>
                  <a:schemeClr val="bg1"/>
                </a:solidFill>
              </a:rPr>
              <a:t> et al. </a:t>
            </a:r>
            <a:r>
              <a:rPr lang="en-US" sz="14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https://papers.nips.cc/paper/4824-imagenet-classification-with-deep-convolutional-neural-networks.pdf</a:t>
            </a:r>
            <a:endParaRPr lang="en-US" sz="14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1400" b="1" dirty="0">
                <a:solidFill>
                  <a:schemeClr val="bg1"/>
                </a:solidFill>
              </a:rPr>
              <a:t>2014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ru-RU" sz="1400" dirty="0">
                <a:solidFill>
                  <a:schemeClr val="bg1"/>
                </a:solidFill>
              </a:rPr>
              <a:t>1К классов 6.7% ошибок топ</a:t>
            </a:r>
            <a:r>
              <a:rPr lang="en-US" sz="1400" dirty="0">
                <a:solidFill>
                  <a:schemeClr val="bg1"/>
                </a:solidFill>
              </a:rPr>
              <a:t> 5</a:t>
            </a:r>
          </a:p>
          <a:p>
            <a:pPr marL="457200" lvl="1" indent="0">
              <a:buNone/>
            </a:pPr>
            <a:r>
              <a:rPr lang="en-US" sz="1400" dirty="0" err="1">
                <a:solidFill>
                  <a:schemeClr val="bg1"/>
                </a:solidFill>
              </a:rPr>
              <a:t>GoogLeNet</a:t>
            </a:r>
            <a:r>
              <a:rPr lang="ru-RU" sz="1400" dirty="0">
                <a:solidFill>
                  <a:schemeClr val="bg1"/>
                </a:solidFill>
              </a:rPr>
              <a:t>, </a:t>
            </a:r>
            <a:r>
              <a:rPr lang="en-US" sz="1400" dirty="0">
                <a:solidFill>
                  <a:schemeClr val="bg1"/>
                </a:solidFill>
              </a:rPr>
              <a:t>4M</a:t>
            </a:r>
            <a:r>
              <a:rPr lang="ru-RU" sz="1400" dirty="0">
                <a:solidFill>
                  <a:schemeClr val="bg1"/>
                </a:solidFill>
              </a:rPr>
              <a:t> весов,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Szegedy</a:t>
            </a:r>
            <a:r>
              <a:rPr lang="en-US" sz="1400" dirty="0">
                <a:solidFill>
                  <a:schemeClr val="bg1"/>
                </a:solidFill>
              </a:rPr>
              <a:t> @ Google et al. </a:t>
            </a:r>
            <a:r>
              <a:rPr lang="en-US" sz="1400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https://arxiv.org/abs/1409.4842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</a:p>
          <a:p>
            <a:pPr marL="0" indent="0">
              <a:buNone/>
            </a:pPr>
            <a:r>
              <a:rPr lang="en-US" sz="1400" b="1" dirty="0">
                <a:solidFill>
                  <a:schemeClr val="bg1"/>
                </a:solidFill>
              </a:rPr>
              <a:t>2014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ru-RU" sz="1400" dirty="0">
                <a:solidFill>
                  <a:schemeClr val="bg1"/>
                </a:solidFill>
              </a:rPr>
              <a:t>1К классов 7.3% ошибок топ </a:t>
            </a:r>
            <a:r>
              <a:rPr lang="en-US" sz="1400" dirty="0">
                <a:solidFill>
                  <a:schemeClr val="bg1"/>
                </a:solidFill>
              </a:rPr>
              <a:t>5</a:t>
            </a:r>
          </a:p>
          <a:p>
            <a:pPr marL="457200" lvl="1" indent="0">
              <a:buNone/>
            </a:pPr>
            <a:r>
              <a:rPr lang="en-US" sz="1400" dirty="0">
                <a:solidFill>
                  <a:schemeClr val="bg1"/>
                </a:solidFill>
              </a:rPr>
              <a:t>VGG</a:t>
            </a:r>
            <a:r>
              <a:rPr lang="ru-RU" sz="1400" dirty="0">
                <a:solidFill>
                  <a:schemeClr val="bg1"/>
                </a:solidFill>
              </a:rPr>
              <a:t>,</a:t>
            </a:r>
            <a:r>
              <a:rPr lang="en-US" sz="1400" dirty="0">
                <a:solidFill>
                  <a:schemeClr val="bg1"/>
                </a:solidFill>
              </a:rPr>
              <a:t> 140M</a:t>
            </a:r>
            <a:r>
              <a:rPr lang="ru-RU" sz="1400" dirty="0">
                <a:solidFill>
                  <a:schemeClr val="bg1"/>
                </a:solidFill>
              </a:rPr>
              <a:t> весов,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Simonyan</a:t>
            </a:r>
            <a:r>
              <a:rPr lang="en-US" sz="1400" dirty="0">
                <a:solidFill>
                  <a:schemeClr val="bg1"/>
                </a:solidFill>
              </a:rPr>
              <a:t>, Zisserman</a:t>
            </a:r>
            <a:r>
              <a:rPr lang="ru-RU" sz="1400" dirty="0">
                <a:solidFill>
                  <a:schemeClr val="bg1"/>
                </a:solidFill>
              </a:rPr>
              <a:t> </a:t>
            </a:r>
            <a:r>
              <a:rPr lang="en-US" sz="1400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https://arxiv.org/pdf/1409.1556</a:t>
            </a:r>
            <a:endParaRPr lang="en-US" sz="14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1400" b="1" dirty="0">
                <a:solidFill>
                  <a:schemeClr val="bg1"/>
                </a:solidFill>
              </a:rPr>
              <a:t>2015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ru-RU" sz="1400" dirty="0">
                <a:solidFill>
                  <a:schemeClr val="bg1"/>
                </a:solidFill>
              </a:rPr>
              <a:t>1К классов 3.6% ошибок топ </a:t>
            </a:r>
            <a:r>
              <a:rPr lang="en-US" sz="1400" dirty="0">
                <a:solidFill>
                  <a:schemeClr val="bg1"/>
                </a:solidFill>
              </a:rPr>
              <a:t>5</a:t>
            </a:r>
            <a:endParaRPr lang="ru-RU" sz="1400" dirty="0">
              <a:solidFill>
                <a:schemeClr val="bg1"/>
              </a:solidFill>
            </a:endParaRPr>
          </a:p>
          <a:p>
            <a:pPr marL="457200" lvl="1" indent="0">
              <a:buNone/>
            </a:pPr>
            <a:r>
              <a:rPr lang="en-US" sz="1400" dirty="0" err="1">
                <a:solidFill>
                  <a:schemeClr val="bg1"/>
                </a:solidFill>
              </a:rPr>
              <a:t>ResNet</a:t>
            </a:r>
            <a:r>
              <a:rPr lang="ru-RU" sz="1400" dirty="0">
                <a:solidFill>
                  <a:schemeClr val="bg1"/>
                </a:solidFill>
              </a:rPr>
              <a:t>,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ru-RU" sz="1400" dirty="0">
                <a:solidFill>
                  <a:schemeClr val="bg1"/>
                </a:solidFill>
              </a:rPr>
              <a:t>60М весов, </a:t>
            </a:r>
            <a:r>
              <a:rPr lang="en-US" sz="1400" dirty="0" err="1">
                <a:solidFill>
                  <a:schemeClr val="bg1"/>
                </a:solidFill>
              </a:rPr>
              <a:t>Kaiming</a:t>
            </a:r>
            <a:r>
              <a:rPr lang="en-US" sz="1400" dirty="0">
                <a:solidFill>
                  <a:schemeClr val="bg1"/>
                </a:solidFill>
              </a:rPr>
              <a:t> He @ Microsoft et al. </a:t>
            </a:r>
            <a:r>
              <a:rPr lang="en-US" sz="1400" dirty="0">
                <a:solidFill>
                  <a:schemeClr val="bg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https://arxiv.org/abs/1512.03385</a:t>
            </a:r>
            <a:endParaRPr lang="en-US" sz="14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1400" b="1" dirty="0">
                <a:solidFill>
                  <a:schemeClr val="bg1"/>
                </a:solidFill>
              </a:rPr>
              <a:t>2022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ru-RU" sz="1400" dirty="0">
                <a:solidFill>
                  <a:schemeClr val="bg1"/>
                </a:solidFill>
              </a:rPr>
              <a:t>1К классов 14% ошибок топ 1</a:t>
            </a:r>
          </a:p>
          <a:p>
            <a:pPr marL="457200" lvl="1" indent="0">
              <a:buNone/>
            </a:pPr>
            <a:r>
              <a:rPr lang="ru-RU" sz="1400" dirty="0">
                <a:solidFill>
                  <a:schemeClr val="bg1"/>
                </a:solidFill>
              </a:rPr>
              <a:t>Семейство </a:t>
            </a:r>
            <a:r>
              <a:rPr lang="en-US" sz="1400" dirty="0" err="1">
                <a:solidFill>
                  <a:schemeClr val="bg1"/>
                </a:solidFill>
              </a:rPr>
              <a:t>ConvNeXt</a:t>
            </a:r>
            <a:r>
              <a:rPr lang="ru-RU" sz="1400" dirty="0">
                <a:solidFill>
                  <a:schemeClr val="bg1"/>
                </a:solidFill>
              </a:rPr>
              <a:t>,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ru-RU" sz="1400" dirty="0">
                <a:solidFill>
                  <a:schemeClr val="bg1"/>
                </a:solidFill>
              </a:rPr>
              <a:t>30-350М весов, </a:t>
            </a:r>
            <a:r>
              <a:rPr lang="en-US" sz="1400" dirty="0">
                <a:solidFill>
                  <a:schemeClr val="bg1"/>
                </a:solidFill>
              </a:rPr>
              <a:t>Liu, Mao, et al. </a:t>
            </a:r>
            <a:r>
              <a:rPr lang="en-US" sz="1400" dirty="0">
                <a:solidFill>
                  <a:schemeClr val="bg1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https://arxiv.org/pdf/2201.03545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8" name="Content Placeholder 7" descr="A picture containing sketch, diagram, drawing, plan&#10;&#10;Description automatically generated">
            <a:extLst>
              <a:ext uri="{FF2B5EF4-FFF2-40B4-BE49-F238E27FC236}">
                <a16:creationId xmlns:a16="http://schemas.microsoft.com/office/drawing/2014/main" id="{7D77BAB6-1FB7-16A0-F186-C29331ECC3C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956904"/>
            <a:ext cx="5181600" cy="1946486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17EF806-1A31-F639-4A02-AB39378FF68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72200" y="1325110"/>
            <a:ext cx="5181600" cy="147961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72EBC31-2B96-88F8-FE97-D5A5FDAB2ED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72200" y="4949189"/>
            <a:ext cx="5181600" cy="128116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35B60BF-E547-6AE0-A337-63D9F120006F}"/>
              </a:ext>
            </a:extLst>
          </p:cNvPr>
          <p:cNvSpPr txBox="1"/>
          <p:nvPr/>
        </p:nvSpPr>
        <p:spPr>
          <a:xfrm>
            <a:off x="10615713" y="1697412"/>
            <a:ext cx="738087" cy="369332"/>
          </a:xfrm>
          <a:custGeom>
            <a:avLst/>
            <a:gdLst>
              <a:gd name="connsiteX0" fmla="*/ 0 w 738087"/>
              <a:gd name="connsiteY0" fmla="*/ 0 h 369332"/>
              <a:gd name="connsiteX1" fmla="*/ 369044 w 738087"/>
              <a:gd name="connsiteY1" fmla="*/ 0 h 369332"/>
              <a:gd name="connsiteX2" fmla="*/ 738087 w 738087"/>
              <a:gd name="connsiteY2" fmla="*/ 0 h 369332"/>
              <a:gd name="connsiteX3" fmla="*/ 738087 w 738087"/>
              <a:gd name="connsiteY3" fmla="*/ 369332 h 369332"/>
              <a:gd name="connsiteX4" fmla="*/ 369044 w 738087"/>
              <a:gd name="connsiteY4" fmla="*/ 369332 h 369332"/>
              <a:gd name="connsiteX5" fmla="*/ 0 w 738087"/>
              <a:gd name="connsiteY5" fmla="*/ 369332 h 369332"/>
              <a:gd name="connsiteX6" fmla="*/ 0 w 738087"/>
              <a:gd name="connsiteY6" fmla="*/ 0 h 36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38087" h="369332" fill="none" extrusionOk="0">
                <a:moveTo>
                  <a:pt x="0" y="0"/>
                </a:moveTo>
                <a:cubicBezTo>
                  <a:pt x="137928" y="-13132"/>
                  <a:pt x="291710" y="26603"/>
                  <a:pt x="369044" y="0"/>
                </a:cubicBezTo>
                <a:cubicBezTo>
                  <a:pt x="446378" y="-26603"/>
                  <a:pt x="609937" y="4698"/>
                  <a:pt x="738087" y="0"/>
                </a:cubicBezTo>
                <a:cubicBezTo>
                  <a:pt x="742750" y="78300"/>
                  <a:pt x="704164" y="273830"/>
                  <a:pt x="738087" y="369332"/>
                </a:cubicBezTo>
                <a:cubicBezTo>
                  <a:pt x="584459" y="403978"/>
                  <a:pt x="479609" y="349256"/>
                  <a:pt x="369044" y="369332"/>
                </a:cubicBezTo>
                <a:cubicBezTo>
                  <a:pt x="258479" y="389408"/>
                  <a:pt x="109542" y="356234"/>
                  <a:pt x="0" y="369332"/>
                </a:cubicBezTo>
                <a:cubicBezTo>
                  <a:pt x="-10929" y="211991"/>
                  <a:pt x="9694" y="102059"/>
                  <a:pt x="0" y="0"/>
                </a:cubicBezTo>
                <a:close/>
              </a:path>
              <a:path w="738087" h="369332" stroke="0" extrusionOk="0">
                <a:moveTo>
                  <a:pt x="0" y="0"/>
                </a:moveTo>
                <a:cubicBezTo>
                  <a:pt x="134371" y="-39797"/>
                  <a:pt x="295712" y="30279"/>
                  <a:pt x="376424" y="0"/>
                </a:cubicBezTo>
                <a:cubicBezTo>
                  <a:pt x="457136" y="-30279"/>
                  <a:pt x="562170" y="22110"/>
                  <a:pt x="738087" y="0"/>
                </a:cubicBezTo>
                <a:cubicBezTo>
                  <a:pt x="739688" y="156689"/>
                  <a:pt x="730811" y="256969"/>
                  <a:pt x="738087" y="369332"/>
                </a:cubicBezTo>
                <a:cubicBezTo>
                  <a:pt x="594414" y="401675"/>
                  <a:pt x="477933" y="329077"/>
                  <a:pt x="354282" y="369332"/>
                </a:cubicBezTo>
                <a:cubicBezTo>
                  <a:pt x="230631" y="409587"/>
                  <a:pt x="89243" y="335887"/>
                  <a:pt x="0" y="369332"/>
                </a:cubicBezTo>
                <a:cubicBezTo>
                  <a:pt x="-39740" y="228528"/>
                  <a:pt x="25784" y="145152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40403384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LeNet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63823C5-8677-84FE-4E6C-58B923E96BF2}"/>
              </a:ext>
            </a:extLst>
          </p:cNvPr>
          <p:cNvSpPr txBox="1"/>
          <p:nvPr/>
        </p:nvSpPr>
        <p:spPr>
          <a:xfrm>
            <a:off x="11045112" y="4327859"/>
            <a:ext cx="922176" cy="369332"/>
          </a:xfrm>
          <a:custGeom>
            <a:avLst/>
            <a:gdLst>
              <a:gd name="connsiteX0" fmla="*/ 0 w 922176"/>
              <a:gd name="connsiteY0" fmla="*/ 0 h 369332"/>
              <a:gd name="connsiteX1" fmla="*/ 479532 w 922176"/>
              <a:gd name="connsiteY1" fmla="*/ 0 h 369332"/>
              <a:gd name="connsiteX2" fmla="*/ 922176 w 922176"/>
              <a:gd name="connsiteY2" fmla="*/ 0 h 369332"/>
              <a:gd name="connsiteX3" fmla="*/ 922176 w 922176"/>
              <a:gd name="connsiteY3" fmla="*/ 369332 h 369332"/>
              <a:gd name="connsiteX4" fmla="*/ 488753 w 922176"/>
              <a:gd name="connsiteY4" fmla="*/ 369332 h 369332"/>
              <a:gd name="connsiteX5" fmla="*/ 0 w 922176"/>
              <a:gd name="connsiteY5" fmla="*/ 369332 h 369332"/>
              <a:gd name="connsiteX6" fmla="*/ 0 w 922176"/>
              <a:gd name="connsiteY6" fmla="*/ 0 h 36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22176" h="369332" fill="none" extrusionOk="0">
                <a:moveTo>
                  <a:pt x="0" y="0"/>
                </a:moveTo>
                <a:cubicBezTo>
                  <a:pt x="142543" y="-55069"/>
                  <a:pt x="357375" y="3969"/>
                  <a:pt x="479532" y="0"/>
                </a:cubicBezTo>
                <a:cubicBezTo>
                  <a:pt x="601689" y="-3969"/>
                  <a:pt x="826191" y="36773"/>
                  <a:pt x="922176" y="0"/>
                </a:cubicBezTo>
                <a:cubicBezTo>
                  <a:pt x="933921" y="134342"/>
                  <a:pt x="883686" y="194768"/>
                  <a:pt x="922176" y="369332"/>
                </a:cubicBezTo>
                <a:cubicBezTo>
                  <a:pt x="735809" y="371886"/>
                  <a:pt x="642689" y="361832"/>
                  <a:pt x="488753" y="369332"/>
                </a:cubicBezTo>
                <a:cubicBezTo>
                  <a:pt x="334817" y="376832"/>
                  <a:pt x="166169" y="318722"/>
                  <a:pt x="0" y="369332"/>
                </a:cubicBezTo>
                <a:cubicBezTo>
                  <a:pt x="-11286" y="237050"/>
                  <a:pt x="41987" y="160948"/>
                  <a:pt x="0" y="0"/>
                </a:cubicBezTo>
                <a:close/>
              </a:path>
              <a:path w="922176" h="369332" stroke="0" extrusionOk="0">
                <a:moveTo>
                  <a:pt x="0" y="0"/>
                </a:moveTo>
                <a:cubicBezTo>
                  <a:pt x="204268" y="-13108"/>
                  <a:pt x="315878" y="53373"/>
                  <a:pt x="470310" y="0"/>
                </a:cubicBezTo>
                <a:cubicBezTo>
                  <a:pt x="624742" y="-53373"/>
                  <a:pt x="768049" y="4323"/>
                  <a:pt x="922176" y="0"/>
                </a:cubicBezTo>
                <a:cubicBezTo>
                  <a:pt x="952853" y="161583"/>
                  <a:pt x="882160" y="268811"/>
                  <a:pt x="922176" y="369332"/>
                </a:cubicBezTo>
                <a:cubicBezTo>
                  <a:pt x="818318" y="395382"/>
                  <a:pt x="587679" y="324914"/>
                  <a:pt x="479532" y="369332"/>
                </a:cubicBezTo>
                <a:cubicBezTo>
                  <a:pt x="371385" y="413750"/>
                  <a:pt x="122172" y="366183"/>
                  <a:pt x="0" y="369332"/>
                </a:cubicBezTo>
                <a:cubicBezTo>
                  <a:pt x="-40816" y="253869"/>
                  <a:pt x="17533" y="151034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4198544213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AlexNet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35B0953-C348-01D8-20F0-64CE19191748}"/>
              </a:ext>
            </a:extLst>
          </p:cNvPr>
          <p:cNvSpPr txBox="1"/>
          <p:nvPr/>
        </p:nvSpPr>
        <p:spPr>
          <a:xfrm>
            <a:off x="6207967" y="4952928"/>
            <a:ext cx="1236621" cy="369332"/>
          </a:xfrm>
          <a:custGeom>
            <a:avLst/>
            <a:gdLst>
              <a:gd name="connsiteX0" fmla="*/ 0 w 1236621"/>
              <a:gd name="connsiteY0" fmla="*/ 0 h 369332"/>
              <a:gd name="connsiteX1" fmla="*/ 412207 w 1236621"/>
              <a:gd name="connsiteY1" fmla="*/ 0 h 369332"/>
              <a:gd name="connsiteX2" fmla="*/ 812048 w 1236621"/>
              <a:gd name="connsiteY2" fmla="*/ 0 h 369332"/>
              <a:gd name="connsiteX3" fmla="*/ 1236621 w 1236621"/>
              <a:gd name="connsiteY3" fmla="*/ 0 h 369332"/>
              <a:gd name="connsiteX4" fmla="*/ 1236621 w 1236621"/>
              <a:gd name="connsiteY4" fmla="*/ 369332 h 369332"/>
              <a:gd name="connsiteX5" fmla="*/ 812048 w 1236621"/>
              <a:gd name="connsiteY5" fmla="*/ 369332 h 369332"/>
              <a:gd name="connsiteX6" fmla="*/ 412207 w 1236621"/>
              <a:gd name="connsiteY6" fmla="*/ 369332 h 369332"/>
              <a:gd name="connsiteX7" fmla="*/ 0 w 1236621"/>
              <a:gd name="connsiteY7" fmla="*/ 369332 h 369332"/>
              <a:gd name="connsiteX8" fmla="*/ 0 w 1236621"/>
              <a:gd name="connsiteY8" fmla="*/ 0 h 36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6621" h="369332" fill="none" extrusionOk="0">
                <a:moveTo>
                  <a:pt x="0" y="0"/>
                </a:moveTo>
                <a:cubicBezTo>
                  <a:pt x="169726" y="-1574"/>
                  <a:pt x="274629" y="23400"/>
                  <a:pt x="412207" y="0"/>
                </a:cubicBezTo>
                <a:cubicBezTo>
                  <a:pt x="549785" y="-23400"/>
                  <a:pt x="663994" y="14283"/>
                  <a:pt x="812048" y="0"/>
                </a:cubicBezTo>
                <a:cubicBezTo>
                  <a:pt x="960102" y="-14283"/>
                  <a:pt x="1094595" y="16118"/>
                  <a:pt x="1236621" y="0"/>
                </a:cubicBezTo>
                <a:cubicBezTo>
                  <a:pt x="1275690" y="181435"/>
                  <a:pt x="1225892" y="272604"/>
                  <a:pt x="1236621" y="369332"/>
                </a:cubicBezTo>
                <a:cubicBezTo>
                  <a:pt x="1109688" y="383883"/>
                  <a:pt x="919695" y="362332"/>
                  <a:pt x="812048" y="369332"/>
                </a:cubicBezTo>
                <a:cubicBezTo>
                  <a:pt x="704401" y="376332"/>
                  <a:pt x="547963" y="365002"/>
                  <a:pt x="412207" y="369332"/>
                </a:cubicBezTo>
                <a:cubicBezTo>
                  <a:pt x="276451" y="373662"/>
                  <a:pt x="106352" y="341009"/>
                  <a:pt x="0" y="369332"/>
                </a:cubicBezTo>
                <a:cubicBezTo>
                  <a:pt x="-7010" y="282290"/>
                  <a:pt x="4506" y="132170"/>
                  <a:pt x="0" y="0"/>
                </a:cubicBezTo>
                <a:close/>
              </a:path>
              <a:path w="1236621" h="369332" stroke="0" extrusionOk="0">
                <a:moveTo>
                  <a:pt x="0" y="0"/>
                </a:moveTo>
                <a:cubicBezTo>
                  <a:pt x="100772" y="-36219"/>
                  <a:pt x="319400" y="31549"/>
                  <a:pt x="399841" y="0"/>
                </a:cubicBezTo>
                <a:cubicBezTo>
                  <a:pt x="480282" y="-31549"/>
                  <a:pt x="676207" y="36590"/>
                  <a:pt x="774949" y="0"/>
                </a:cubicBezTo>
                <a:cubicBezTo>
                  <a:pt x="873691" y="-36590"/>
                  <a:pt x="1102582" y="20019"/>
                  <a:pt x="1236621" y="0"/>
                </a:cubicBezTo>
                <a:cubicBezTo>
                  <a:pt x="1270376" y="163948"/>
                  <a:pt x="1224817" y="206786"/>
                  <a:pt x="1236621" y="369332"/>
                </a:cubicBezTo>
                <a:cubicBezTo>
                  <a:pt x="1092668" y="397558"/>
                  <a:pt x="897388" y="347782"/>
                  <a:pt x="812048" y="369332"/>
                </a:cubicBezTo>
                <a:cubicBezTo>
                  <a:pt x="726708" y="390882"/>
                  <a:pt x="612651" y="328489"/>
                  <a:pt x="436939" y="369332"/>
                </a:cubicBezTo>
                <a:cubicBezTo>
                  <a:pt x="261227" y="410175"/>
                  <a:pt x="213897" y="365563"/>
                  <a:pt x="0" y="369332"/>
                </a:cubicBezTo>
                <a:cubicBezTo>
                  <a:pt x="-12422" y="236791"/>
                  <a:pt x="11060" y="7597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55785973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GoogLeNet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0B7BBB4-0BD7-D466-FD7D-5AFFC6D3CAF8}"/>
              </a:ext>
            </a:extLst>
          </p:cNvPr>
          <p:cNvSpPr/>
          <p:nvPr/>
        </p:nvSpPr>
        <p:spPr>
          <a:xfrm>
            <a:off x="6019799" y="2939662"/>
            <a:ext cx="6086475" cy="37183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924040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E0593-3642-5A95-9D96-D543383E1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Точность нейронных сетей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564CA4-3C23-2A18-792B-033B9FAEA45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1400" b="1" dirty="0"/>
              <a:t>1998</a:t>
            </a:r>
            <a:r>
              <a:rPr lang="en-US" sz="1400" dirty="0"/>
              <a:t> </a:t>
            </a:r>
            <a:r>
              <a:rPr lang="ru-RU" sz="1400" dirty="0"/>
              <a:t>10 классов (</a:t>
            </a:r>
            <a:r>
              <a:rPr lang="en-US" sz="1400" dirty="0"/>
              <a:t>MNIST</a:t>
            </a:r>
            <a:r>
              <a:rPr lang="ru-RU" sz="1400" dirty="0"/>
              <a:t>) 1.7</a:t>
            </a:r>
            <a:r>
              <a:rPr lang="en-US" sz="1400" dirty="0"/>
              <a:t>% </a:t>
            </a:r>
            <a:r>
              <a:rPr lang="ru-RU" sz="1400" dirty="0"/>
              <a:t>ошибок топ 1</a:t>
            </a:r>
          </a:p>
          <a:p>
            <a:pPr marL="457200" lvl="1" indent="0">
              <a:buNone/>
            </a:pPr>
            <a:r>
              <a:rPr lang="en-US" sz="1400" dirty="0" err="1"/>
              <a:t>LeNet</a:t>
            </a:r>
            <a:r>
              <a:rPr lang="ru-RU" sz="1400" dirty="0"/>
              <a:t>,</a:t>
            </a:r>
            <a:r>
              <a:rPr lang="en-US" sz="1400" dirty="0"/>
              <a:t> 60K</a:t>
            </a:r>
            <a:r>
              <a:rPr lang="ru-RU" sz="1400" dirty="0"/>
              <a:t> весов, </a:t>
            </a:r>
            <a:r>
              <a:rPr lang="en-US" sz="1400" dirty="0" err="1"/>
              <a:t>LeCun</a:t>
            </a:r>
            <a:r>
              <a:rPr lang="en-US" sz="1400" dirty="0"/>
              <a:t> et al. </a:t>
            </a:r>
            <a:r>
              <a:rPr lang="en-US" sz="1400" dirty="0">
                <a:hlinkClick r:id="rId2"/>
              </a:rPr>
              <a:t>http://yann.lecun.com/exdb/publis/pdf/lecun-01a.pdf</a:t>
            </a:r>
            <a:r>
              <a:rPr lang="en-US" sz="1400" dirty="0"/>
              <a:t> </a:t>
            </a:r>
          </a:p>
          <a:p>
            <a:pPr marL="0" indent="0">
              <a:buNone/>
            </a:pPr>
            <a:r>
              <a:rPr lang="en-US" sz="1400" b="1" dirty="0"/>
              <a:t>2012</a:t>
            </a:r>
            <a:r>
              <a:rPr lang="en-US" sz="1400" dirty="0"/>
              <a:t> </a:t>
            </a:r>
            <a:r>
              <a:rPr lang="ru-RU" sz="1400" dirty="0"/>
              <a:t>1К классов</a:t>
            </a:r>
            <a:r>
              <a:rPr lang="en-US" sz="1400" dirty="0"/>
              <a:t> (ILSVRC)</a:t>
            </a:r>
            <a:r>
              <a:rPr lang="ru-RU" sz="1400" dirty="0"/>
              <a:t> 15% ошибок топ 5</a:t>
            </a:r>
          </a:p>
          <a:p>
            <a:pPr marL="457200" lvl="1" indent="0">
              <a:buNone/>
            </a:pPr>
            <a:r>
              <a:rPr lang="en-US" sz="1400" dirty="0" err="1"/>
              <a:t>AlexNet</a:t>
            </a:r>
            <a:r>
              <a:rPr lang="ru-RU" sz="1400" dirty="0"/>
              <a:t>, </a:t>
            </a:r>
            <a:r>
              <a:rPr lang="en-US" sz="1400" dirty="0"/>
              <a:t>60M</a:t>
            </a:r>
            <a:r>
              <a:rPr lang="ru-RU" sz="1400" dirty="0"/>
              <a:t> весов, </a:t>
            </a:r>
            <a:r>
              <a:rPr lang="en-US" sz="1400" dirty="0" err="1"/>
              <a:t>Krizhevsky</a:t>
            </a:r>
            <a:r>
              <a:rPr lang="en-US" sz="1400" dirty="0"/>
              <a:t> et al. </a:t>
            </a:r>
            <a:r>
              <a:rPr lang="en-US" sz="1400" dirty="0">
                <a:hlinkClick r:id="rId3"/>
              </a:rPr>
              <a:t>https://papers.nips.cc/paper/4824-imagenet-classification-with-deep-convolutional-neural-networks.pdf</a:t>
            </a:r>
            <a:endParaRPr lang="en-US" sz="1400" dirty="0"/>
          </a:p>
          <a:p>
            <a:pPr marL="0" indent="0">
              <a:buNone/>
            </a:pPr>
            <a:r>
              <a:rPr lang="en-US" sz="1400" b="1" dirty="0">
                <a:solidFill>
                  <a:schemeClr val="bg1"/>
                </a:solidFill>
              </a:rPr>
              <a:t>2014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ru-RU" sz="1400" dirty="0">
                <a:solidFill>
                  <a:schemeClr val="bg1"/>
                </a:solidFill>
              </a:rPr>
              <a:t>1К классов 6.7% ошибок топ</a:t>
            </a:r>
            <a:r>
              <a:rPr lang="en-US" sz="1400" dirty="0">
                <a:solidFill>
                  <a:schemeClr val="bg1"/>
                </a:solidFill>
              </a:rPr>
              <a:t> 5</a:t>
            </a:r>
          </a:p>
          <a:p>
            <a:pPr marL="457200" lvl="1" indent="0">
              <a:buNone/>
            </a:pPr>
            <a:r>
              <a:rPr lang="en-US" sz="1400" dirty="0" err="1">
                <a:solidFill>
                  <a:schemeClr val="bg1"/>
                </a:solidFill>
              </a:rPr>
              <a:t>GoogLeNet</a:t>
            </a:r>
            <a:r>
              <a:rPr lang="ru-RU" sz="1400" dirty="0">
                <a:solidFill>
                  <a:schemeClr val="bg1"/>
                </a:solidFill>
              </a:rPr>
              <a:t>, </a:t>
            </a:r>
            <a:r>
              <a:rPr lang="en-US" sz="1400" dirty="0">
                <a:solidFill>
                  <a:schemeClr val="bg1"/>
                </a:solidFill>
              </a:rPr>
              <a:t>4M</a:t>
            </a:r>
            <a:r>
              <a:rPr lang="ru-RU" sz="1400" dirty="0">
                <a:solidFill>
                  <a:schemeClr val="bg1"/>
                </a:solidFill>
              </a:rPr>
              <a:t> весов,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Szegedy</a:t>
            </a:r>
            <a:r>
              <a:rPr lang="en-US" sz="1400" dirty="0">
                <a:solidFill>
                  <a:schemeClr val="bg1"/>
                </a:solidFill>
              </a:rPr>
              <a:t> @ Google et al. </a:t>
            </a:r>
            <a:r>
              <a:rPr lang="en-US" sz="1400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https://arxiv.org/abs/1409.4842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</a:p>
          <a:p>
            <a:pPr marL="0" indent="0">
              <a:buNone/>
            </a:pPr>
            <a:r>
              <a:rPr lang="en-US" sz="1400" b="1" dirty="0">
                <a:solidFill>
                  <a:schemeClr val="bg1"/>
                </a:solidFill>
              </a:rPr>
              <a:t>2014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ru-RU" sz="1400" dirty="0">
                <a:solidFill>
                  <a:schemeClr val="bg1"/>
                </a:solidFill>
              </a:rPr>
              <a:t>1К классов 7.3% ошибок топ </a:t>
            </a:r>
            <a:r>
              <a:rPr lang="en-US" sz="1400" dirty="0">
                <a:solidFill>
                  <a:schemeClr val="bg1"/>
                </a:solidFill>
              </a:rPr>
              <a:t>5</a:t>
            </a:r>
          </a:p>
          <a:p>
            <a:pPr marL="457200" lvl="1" indent="0">
              <a:buNone/>
            </a:pPr>
            <a:r>
              <a:rPr lang="en-US" sz="1400" dirty="0">
                <a:solidFill>
                  <a:schemeClr val="bg1"/>
                </a:solidFill>
              </a:rPr>
              <a:t>VGG</a:t>
            </a:r>
            <a:r>
              <a:rPr lang="ru-RU" sz="1400" dirty="0">
                <a:solidFill>
                  <a:schemeClr val="bg1"/>
                </a:solidFill>
              </a:rPr>
              <a:t>,</a:t>
            </a:r>
            <a:r>
              <a:rPr lang="en-US" sz="1400" dirty="0">
                <a:solidFill>
                  <a:schemeClr val="bg1"/>
                </a:solidFill>
              </a:rPr>
              <a:t> 140M</a:t>
            </a:r>
            <a:r>
              <a:rPr lang="ru-RU" sz="1400" dirty="0">
                <a:solidFill>
                  <a:schemeClr val="bg1"/>
                </a:solidFill>
              </a:rPr>
              <a:t> весов,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Simonyan</a:t>
            </a:r>
            <a:r>
              <a:rPr lang="en-US" sz="1400" dirty="0">
                <a:solidFill>
                  <a:schemeClr val="bg1"/>
                </a:solidFill>
              </a:rPr>
              <a:t>, Zisserman</a:t>
            </a:r>
            <a:r>
              <a:rPr lang="ru-RU" sz="1400" dirty="0">
                <a:solidFill>
                  <a:schemeClr val="bg1"/>
                </a:solidFill>
              </a:rPr>
              <a:t> </a:t>
            </a:r>
            <a:r>
              <a:rPr lang="en-US" sz="1400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https://arxiv.org/pdf/1409.1556</a:t>
            </a:r>
            <a:endParaRPr lang="en-US" sz="14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1400" b="1" dirty="0">
                <a:solidFill>
                  <a:schemeClr val="bg1"/>
                </a:solidFill>
              </a:rPr>
              <a:t>2015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ru-RU" sz="1400" dirty="0">
                <a:solidFill>
                  <a:schemeClr val="bg1"/>
                </a:solidFill>
              </a:rPr>
              <a:t>1К классов 3.6% ошибок топ </a:t>
            </a:r>
            <a:r>
              <a:rPr lang="en-US" sz="1400" dirty="0">
                <a:solidFill>
                  <a:schemeClr val="bg1"/>
                </a:solidFill>
              </a:rPr>
              <a:t>5</a:t>
            </a:r>
            <a:endParaRPr lang="ru-RU" sz="1400" dirty="0">
              <a:solidFill>
                <a:schemeClr val="bg1"/>
              </a:solidFill>
            </a:endParaRPr>
          </a:p>
          <a:p>
            <a:pPr marL="457200" lvl="1" indent="0">
              <a:buNone/>
            </a:pPr>
            <a:r>
              <a:rPr lang="en-US" sz="1400" dirty="0" err="1">
                <a:solidFill>
                  <a:schemeClr val="bg1"/>
                </a:solidFill>
              </a:rPr>
              <a:t>ResNet</a:t>
            </a:r>
            <a:r>
              <a:rPr lang="ru-RU" sz="1400" dirty="0">
                <a:solidFill>
                  <a:schemeClr val="bg1"/>
                </a:solidFill>
              </a:rPr>
              <a:t>,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ru-RU" sz="1400" dirty="0">
                <a:solidFill>
                  <a:schemeClr val="bg1"/>
                </a:solidFill>
              </a:rPr>
              <a:t>60М весов, </a:t>
            </a:r>
            <a:r>
              <a:rPr lang="en-US" sz="1400" dirty="0" err="1">
                <a:solidFill>
                  <a:schemeClr val="bg1"/>
                </a:solidFill>
              </a:rPr>
              <a:t>Kaiming</a:t>
            </a:r>
            <a:r>
              <a:rPr lang="en-US" sz="1400" dirty="0">
                <a:solidFill>
                  <a:schemeClr val="bg1"/>
                </a:solidFill>
              </a:rPr>
              <a:t> He @ Microsoft et al. </a:t>
            </a:r>
            <a:r>
              <a:rPr lang="en-US" sz="1400" dirty="0">
                <a:solidFill>
                  <a:schemeClr val="bg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https://arxiv.org/abs/1512.03385</a:t>
            </a:r>
            <a:endParaRPr lang="en-US" sz="14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1400" b="1" dirty="0">
                <a:solidFill>
                  <a:schemeClr val="bg1"/>
                </a:solidFill>
              </a:rPr>
              <a:t>2022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ru-RU" sz="1400" dirty="0">
                <a:solidFill>
                  <a:schemeClr val="bg1"/>
                </a:solidFill>
              </a:rPr>
              <a:t>1К классов 14% ошибок топ 1</a:t>
            </a:r>
          </a:p>
          <a:p>
            <a:pPr marL="457200" lvl="1" indent="0">
              <a:buNone/>
            </a:pPr>
            <a:r>
              <a:rPr lang="ru-RU" sz="1400" dirty="0">
                <a:solidFill>
                  <a:schemeClr val="bg1"/>
                </a:solidFill>
              </a:rPr>
              <a:t>Семейство </a:t>
            </a:r>
            <a:r>
              <a:rPr lang="en-US" sz="1400" dirty="0" err="1">
                <a:solidFill>
                  <a:schemeClr val="bg1"/>
                </a:solidFill>
              </a:rPr>
              <a:t>ConvNeXt</a:t>
            </a:r>
            <a:r>
              <a:rPr lang="ru-RU" sz="1400" dirty="0">
                <a:solidFill>
                  <a:schemeClr val="bg1"/>
                </a:solidFill>
              </a:rPr>
              <a:t>,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ru-RU" sz="1400" dirty="0">
                <a:solidFill>
                  <a:schemeClr val="bg1"/>
                </a:solidFill>
              </a:rPr>
              <a:t>30-350М весов, </a:t>
            </a:r>
            <a:r>
              <a:rPr lang="en-US" sz="1400" dirty="0">
                <a:solidFill>
                  <a:schemeClr val="bg1"/>
                </a:solidFill>
              </a:rPr>
              <a:t>Liu, Mao, et al. </a:t>
            </a:r>
            <a:r>
              <a:rPr lang="en-US" sz="1400" dirty="0">
                <a:solidFill>
                  <a:schemeClr val="bg1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https://arxiv.org/pdf/2201.03545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8" name="Content Placeholder 7" descr="A picture containing sketch, diagram, drawing, plan&#10;&#10;Description automatically generated">
            <a:extLst>
              <a:ext uri="{FF2B5EF4-FFF2-40B4-BE49-F238E27FC236}">
                <a16:creationId xmlns:a16="http://schemas.microsoft.com/office/drawing/2014/main" id="{7D77BAB6-1FB7-16A0-F186-C29331ECC3C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956904"/>
            <a:ext cx="5181600" cy="1946486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17EF806-1A31-F639-4A02-AB39378FF68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72200" y="1325110"/>
            <a:ext cx="5181600" cy="147961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72EBC31-2B96-88F8-FE97-D5A5FDAB2ED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72200" y="4949189"/>
            <a:ext cx="5181600" cy="128116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35B60BF-E547-6AE0-A337-63D9F120006F}"/>
              </a:ext>
            </a:extLst>
          </p:cNvPr>
          <p:cNvSpPr txBox="1"/>
          <p:nvPr/>
        </p:nvSpPr>
        <p:spPr>
          <a:xfrm>
            <a:off x="10615713" y="1697412"/>
            <a:ext cx="738087" cy="369332"/>
          </a:xfrm>
          <a:custGeom>
            <a:avLst/>
            <a:gdLst>
              <a:gd name="connsiteX0" fmla="*/ 0 w 738087"/>
              <a:gd name="connsiteY0" fmla="*/ 0 h 369332"/>
              <a:gd name="connsiteX1" fmla="*/ 369044 w 738087"/>
              <a:gd name="connsiteY1" fmla="*/ 0 h 369332"/>
              <a:gd name="connsiteX2" fmla="*/ 738087 w 738087"/>
              <a:gd name="connsiteY2" fmla="*/ 0 h 369332"/>
              <a:gd name="connsiteX3" fmla="*/ 738087 w 738087"/>
              <a:gd name="connsiteY3" fmla="*/ 369332 h 369332"/>
              <a:gd name="connsiteX4" fmla="*/ 369044 w 738087"/>
              <a:gd name="connsiteY4" fmla="*/ 369332 h 369332"/>
              <a:gd name="connsiteX5" fmla="*/ 0 w 738087"/>
              <a:gd name="connsiteY5" fmla="*/ 369332 h 369332"/>
              <a:gd name="connsiteX6" fmla="*/ 0 w 738087"/>
              <a:gd name="connsiteY6" fmla="*/ 0 h 36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38087" h="369332" fill="none" extrusionOk="0">
                <a:moveTo>
                  <a:pt x="0" y="0"/>
                </a:moveTo>
                <a:cubicBezTo>
                  <a:pt x="137928" y="-13132"/>
                  <a:pt x="291710" y="26603"/>
                  <a:pt x="369044" y="0"/>
                </a:cubicBezTo>
                <a:cubicBezTo>
                  <a:pt x="446378" y="-26603"/>
                  <a:pt x="609937" y="4698"/>
                  <a:pt x="738087" y="0"/>
                </a:cubicBezTo>
                <a:cubicBezTo>
                  <a:pt x="742750" y="78300"/>
                  <a:pt x="704164" y="273830"/>
                  <a:pt x="738087" y="369332"/>
                </a:cubicBezTo>
                <a:cubicBezTo>
                  <a:pt x="584459" y="403978"/>
                  <a:pt x="479609" y="349256"/>
                  <a:pt x="369044" y="369332"/>
                </a:cubicBezTo>
                <a:cubicBezTo>
                  <a:pt x="258479" y="389408"/>
                  <a:pt x="109542" y="356234"/>
                  <a:pt x="0" y="369332"/>
                </a:cubicBezTo>
                <a:cubicBezTo>
                  <a:pt x="-10929" y="211991"/>
                  <a:pt x="9694" y="102059"/>
                  <a:pt x="0" y="0"/>
                </a:cubicBezTo>
                <a:close/>
              </a:path>
              <a:path w="738087" h="369332" stroke="0" extrusionOk="0">
                <a:moveTo>
                  <a:pt x="0" y="0"/>
                </a:moveTo>
                <a:cubicBezTo>
                  <a:pt x="134371" y="-39797"/>
                  <a:pt x="295712" y="30279"/>
                  <a:pt x="376424" y="0"/>
                </a:cubicBezTo>
                <a:cubicBezTo>
                  <a:pt x="457136" y="-30279"/>
                  <a:pt x="562170" y="22110"/>
                  <a:pt x="738087" y="0"/>
                </a:cubicBezTo>
                <a:cubicBezTo>
                  <a:pt x="739688" y="156689"/>
                  <a:pt x="730811" y="256969"/>
                  <a:pt x="738087" y="369332"/>
                </a:cubicBezTo>
                <a:cubicBezTo>
                  <a:pt x="594414" y="401675"/>
                  <a:pt x="477933" y="329077"/>
                  <a:pt x="354282" y="369332"/>
                </a:cubicBezTo>
                <a:cubicBezTo>
                  <a:pt x="230631" y="409587"/>
                  <a:pt x="89243" y="335887"/>
                  <a:pt x="0" y="369332"/>
                </a:cubicBezTo>
                <a:cubicBezTo>
                  <a:pt x="-39740" y="228528"/>
                  <a:pt x="25784" y="145152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40403384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LeNet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63823C5-8677-84FE-4E6C-58B923E96BF2}"/>
              </a:ext>
            </a:extLst>
          </p:cNvPr>
          <p:cNvSpPr txBox="1"/>
          <p:nvPr/>
        </p:nvSpPr>
        <p:spPr>
          <a:xfrm>
            <a:off x="11045112" y="4327859"/>
            <a:ext cx="922176" cy="369332"/>
          </a:xfrm>
          <a:custGeom>
            <a:avLst/>
            <a:gdLst>
              <a:gd name="connsiteX0" fmla="*/ 0 w 922176"/>
              <a:gd name="connsiteY0" fmla="*/ 0 h 369332"/>
              <a:gd name="connsiteX1" fmla="*/ 479532 w 922176"/>
              <a:gd name="connsiteY1" fmla="*/ 0 h 369332"/>
              <a:gd name="connsiteX2" fmla="*/ 922176 w 922176"/>
              <a:gd name="connsiteY2" fmla="*/ 0 h 369332"/>
              <a:gd name="connsiteX3" fmla="*/ 922176 w 922176"/>
              <a:gd name="connsiteY3" fmla="*/ 369332 h 369332"/>
              <a:gd name="connsiteX4" fmla="*/ 488753 w 922176"/>
              <a:gd name="connsiteY4" fmla="*/ 369332 h 369332"/>
              <a:gd name="connsiteX5" fmla="*/ 0 w 922176"/>
              <a:gd name="connsiteY5" fmla="*/ 369332 h 369332"/>
              <a:gd name="connsiteX6" fmla="*/ 0 w 922176"/>
              <a:gd name="connsiteY6" fmla="*/ 0 h 36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22176" h="369332" fill="none" extrusionOk="0">
                <a:moveTo>
                  <a:pt x="0" y="0"/>
                </a:moveTo>
                <a:cubicBezTo>
                  <a:pt x="142543" y="-55069"/>
                  <a:pt x="357375" y="3969"/>
                  <a:pt x="479532" y="0"/>
                </a:cubicBezTo>
                <a:cubicBezTo>
                  <a:pt x="601689" y="-3969"/>
                  <a:pt x="826191" y="36773"/>
                  <a:pt x="922176" y="0"/>
                </a:cubicBezTo>
                <a:cubicBezTo>
                  <a:pt x="933921" y="134342"/>
                  <a:pt x="883686" y="194768"/>
                  <a:pt x="922176" y="369332"/>
                </a:cubicBezTo>
                <a:cubicBezTo>
                  <a:pt x="735809" y="371886"/>
                  <a:pt x="642689" y="361832"/>
                  <a:pt x="488753" y="369332"/>
                </a:cubicBezTo>
                <a:cubicBezTo>
                  <a:pt x="334817" y="376832"/>
                  <a:pt x="166169" y="318722"/>
                  <a:pt x="0" y="369332"/>
                </a:cubicBezTo>
                <a:cubicBezTo>
                  <a:pt x="-11286" y="237050"/>
                  <a:pt x="41987" y="160948"/>
                  <a:pt x="0" y="0"/>
                </a:cubicBezTo>
                <a:close/>
              </a:path>
              <a:path w="922176" h="369332" stroke="0" extrusionOk="0">
                <a:moveTo>
                  <a:pt x="0" y="0"/>
                </a:moveTo>
                <a:cubicBezTo>
                  <a:pt x="204268" y="-13108"/>
                  <a:pt x="315878" y="53373"/>
                  <a:pt x="470310" y="0"/>
                </a:cubicBezTo>
                <a:cubicBezTo>
                  <a:pt x="624742" y="-53373"/>
                  <a:pt x="768049" y="4323"/>
                  <a:pt x="922176" y="0"/>
                </a:cubicBezTo>
                <a:cubicBezTo>
                  <a:pt x="952853" y="161583"/>
                  <a:pt x="882160" y="268811"/>
                  <a:pt x="922176" y="369332"/>
                </a:cubicBezTo>
                <a:cubicBezTo>
                  <a:pt x="818318" y="395382"/>
                  <a:pt x="587679" y="324914"/>
                  <a:pt x="479532" y="369332"/>
                </a:cubicBezTo>
                <a:cubicBezTo>
                  <a:pt x="371385" y="413750"/>
                  <a:pt x="122172" y="366183"/>
                  <a:pt x="0" y="369332"/>
                </a:cubicBezTo>
                <a:cubicBezTo>
                  <a:pt x="-40816" y="253869"/>
                  <a:pt x="17533" y="151034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4198544213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AlexNet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35B0953-C348-01D8-20F0-64CE19191748}"/>
              </a:ext>
            </a:extLst>
          </p:cNvPr>
          <p:cNvSpPr txBox="1"/>
          <p:nvPr/>
        </p:nvSpPr>
        <p:spPr>
          <a:xfrm>
            <a:off x="6207967" y="4952928"/>
            <a:ext cx="1236621" cy="369332"/>
          </a:xfrm>
          <a:custGeom>
            <a:avLst/>
            <a:gdLst>
              <a:gd name="connsiteX0" fmla="*/ 0 w 1236621"/>
              <a:gd name="connsiteY0" fmla="*/ 0 h 369332"/>
              <a:gd name="connsiteX1" fmla="*/ 412207 w 1236621"/>
              <a:gd name="connsiteY1" fmla="*/ 0 h 369332"/>
              <a:gd name="connsiteX2" fmla="*/ 812048 w 1236621"/>
              <a:gd name="connsiteY2" fmla="*/ 0 h 369332"/>
              <a:gd name="connsiteX3" fmla="*/ 1236621 w 1236621"/>
              <a:gd name="connsiteY3" fmla="*/ 0 h 369332"/>
              <a:gd name="connsiteX4" fmla="*/ 1236621 w 1236621"/>
              <a:gd name="connsiteY4" fmla="*/ 369332 h 369332"/>
              <a:gd name="connsiteX5" fmla="*/ 812048 w 1236621"/>
              <a:gd name="connsiteY5" fmla="*/ 369332 h 369332"/>
              <a:gd name="connsiteX6" fmla="*/ 412207 w 1236621"/>
              <a:gd name="connsiteY6" fmla="*/ 369332 h 369332"/>
              <a:gd name="connsiteX7" fmla="*/ 0 w 1236621"/>
              <a:gd name="connsiteY7" fmla="*/ 369332 h 369332"/>
              <a:gd name="connsiteX8" fmla="*/ 0 w 1236621"/>
              <a:gd name="connsiteY8" fmla="*/ 0 h 36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6621" h="369332" fill="none" extrusionOk="0">
                <a:moveTo>
                  <a:pt x="0" y="0"/>
                </a:moveTo>
                <a:cubicBezTo>
                  <a:pt x="169726" y="-1574"/>
                  <a:pt x="274629" y="23400"/>
                  <a:pt x="412207" y="0"/>
                </a:cubicBezTo>
                <a:cubicBezTo>
                  <a:pt x="549785" y="-23400"/>
                  <a:pt x="663994" y="14283"/>
                  <a:pt x="812048" y="0"/>
                </a:cubicBezTo>
                <a:cubicBezTo>
                  <a:pt x="960102" y="-14283"/>
                  <a:pt x="1094595" y="16118"/>
                  <a:pt x="1236621" y="0"/>
                </a:cubicBezTo>
                <a:cubicBezTo>
                  <a:pt x="1275690" y="181435"/>
                  <a:pt x="1225892" y="272604"/>
                  <a:pt x="1236621" y="369332"/>
                </a:cubicBezTo>
                <a:cubicBezTo>
                  <a:pt x="1109688" y="383883"/>
                  <a:pt x="919695" y="362332"/>
                  <a:pt x="812048" y="369332"/>
                </a:cubicBezTo>
                <a:cubicBezTo>
                  <a:pt x="704401" y="376332"/>
                  <a:pt x="547963" y="365002"/>
                  <a:pt x="412207" y="369332"/>
                </a:cubicBezTo>
                <a:cubicBezTo>
                  <a:pt x="276451" y="373662"/>
                  <a:pt x="106352" y="341009"/>
                  <a:pt x="0" y="369332"/>
                </a:cubicBezTo>
                <a:cubicBezTo>
                  <a:pt x="-7010" y="282290"/>
                  <a:pt x="4506" y="132170"/>
                  <a:pt x="0" y="0"/>
                </a:cubicBezTo>
                <a:close/>
              </a:path>
              <a:path w="1236621" h="369332" stroke="0" extrusionOk="0">
                <a:moveTo>
                  <a:pt x="0" y="0"/>
                </a:moveTo>
                <a:cubicBezTo>
                  <a:pt x="100772" y="-36219"/>
                  <a:pt x="319400" y="31549"/>
                  <a:pt x="399841" y="0"/>
                </a:cubicBezTo>
                <a:cubicBezTo>
                  <a:pt x="480282" y="-31549"/>
                  <a:pt x="676207" y="36590"/>
                  <a:pt x="774949" y="0"/>
                </a:cubicBezTo>
                <a:cubicBezTo>
                  <a:pt x="873691" y="-36590"/>
                  <a:pt x="1102582" y="20019"/>
                  <a:pt x="1236621" y="0"/>
                </a:cubicBezTo>
                <a:cubicBezTo>
                  <a:pt x="1270376" y="163948"/>
                  <a:pt x="1224817" y="206786"/>
                  <a:pt x="1236621" y="369332"/>
                </a:cubicBezTo>
                <a:cubicBezTo>
                  <a:pt x="1092668" y="397558"/>
                  <a:pt x="897388" y="347782"/>
                  <a:pt x="812048" y="369332"/>
                </a:cubicBezTo>
                <a:cubicBezTo>
                  <a:pt x="726708" y="390882"/>
                  <a:pt x="612651" y="328489"/>
                  <a:pt x="436939" y="369332"/>
                </a:cubicBezTo>
                <a:cubicBezTo>
                  <a:pt x="261227" y="410175"/>
                  <a:pt x="213897" y="365563"/>
                  <a:pt x="0" y="369332"/>
                </a:cubicBezTo>
                <a:cubicBezTo>
                  <a:pt x="-12422" y="236791"/>
                  <a:pt x="11060" y="7597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55785973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GoogLeNet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9E721B4-FA74-8EBE-841B-BDBE8B24A68E}"/>
              </a:ext>
            </a:extLst>
          </p:cNvPr>
          <p:cNvSpPr/>
          <p:nvPr/>
        </p:nvSpPr>
        <p:spPr>
          <a:xfrm>
            <a:off x="6019799" y="4903390"/>
            <a:ext cx="6086475" cy="17545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979899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E0593-3642-5A95-9D96-D543383E1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Точность нейронных сетей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564CA4-3C23-2A18-792B-033B9FAEA45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1400" b="1" dirty="0"/>
              <a:t>1998</a:t>
            </a:r>
            <a:r>
              <a:rPr lang="en-US" sz="1400" dirty="0"/>
              <a:t> </a:t>
            </a:r>
            <a:r>
              <a:rPr lang="ru-RU" sz="1400" dirty="0"/>
              <a:t>10 классов</a:t>
            </a:r>
            <a:r>
              <a:rPr lang="en-US" sz="1400" dirty="0"/>
              <a:t> </a:t>
            </a:r>
            <a:r>
              <a:rPr lang="ru-RU" sz="1400" dirty="0"/>
              <a:t>(</a:t>
            </a:r>
            <a:r>
              <a:rPr lang="en-US" sz="1400" dirty="0"/>
              <a:t>MNIST</a:t>
            </a:r>
            <a:r>
              <a:rPr lang="ru-RU" sz="1400" dirty="0"/>
              <a:t>) 1.7</a:t>
            </a:r>
            <a:r>
              <a:rPr lang="en-US" sz="1400" dirty="0"/>
              <a:t>% </a:t>
            </a:r>
            <a:r>
              <a:rPr lang="ru-RU" sz="1400" dirty="0"/>
              <a:t>ошибок топ 1</a:t>
            </a:r>
          </a:p>
          <a:p>
            <a:pPr marL="457200" lvl="1" indent="0">
              <a:buNone/>
            </a:pPr>
            <a:r>
              <a:rPr lang="en-US" sz="1400" dirty="0" err="1"/>
              <a:t>LeNet</a:t>
            </a:r>
            <a:r>
              <a:rPr lang="ru-RU" sz="1400" dirty="0"/>
              <a:t>,</a:t>
            </a:r>
            <a:r>
              <a:rPr lang="en-US" sz="1400" dirty="0"/>
              <a:t> 60K</a:t>
            </a:r>
            <a:r>
              <a:rPr lang="ru-RU" sz="1400" dirty="0"/>
              <a:t> весов, </a:t>
            </a:r>
            <a:r>
              <a:rPr lang="en-US" sz="1400" dirty="0" err="1"/>
              <a:t>LeCun</a:t>
            </a:r>
            <a:r>
              <a:rPr lang="en-US" sz="1400" dirty="0"/>
              <a:t> et al. </a:t>
            </a:r>
            <a:r>
              <a:rPr lang="en-US" sz="1400" dirty="0">
                <a:hlinkClick r:id="rId2"/>
              </a:rPr>
              <a:t>http://yann.lecun.com/exdb/publis/pdf/lecun-01a.pdf</a:t>
            </a:r>
            <a:r>
              <a:rPr lang="en-US" sz="1400" dirty="0"/>
              <a:t> </a:t>
            </a:r>
          </a:p>
          <a:p>
            <a:pPr marL="0" indent="0">
              <a:buNone/>
            </a:pPr>
            <a:r>
              <a:rPr lang="en-US" sz="1400" b="1" dirty="0"/>
              <a:t>2012</a:t>
            </a:r>
            <a:r>
              <a:rPr lang="en-US" sz="1400" dirty="0"/>
              <a:t> </a:t>
            </a:r>
            <a:r>
              <a:rPr lang="ru-RU" sz="1400" dirty="0"/>
              <a:t>1К классов</a:t>
            </a:r>
            <a:r>
              <a:rPr lang="en-US" sz="1400" dirty="0"/>
              <a:t> (ILSVRC)</a:t>
            </a:r>
            <a:r>
              <a:rPr lang="ru-RU" sz="1400" dirty="0"/>
              <a:t> 15% ошибок топ 5</a:t>
            </a:r>
          </a:p>
          <a:p>
            <a:pPr marL="457200" lvl="1" indent="0">
              <a:buNone/>
            </a:pPr>
            <a:r>
              <a:rPr lang="en-US" sz="1400" dirty="0" err="1"/>
              <a:t>AlexNet</a:t>
            </a:r>
            <a:r>
              <a:rPr lang="ru-RU" sz="1400" dirty="0"/>
              <a:t>, </a:t>
            </a:r>
            <a:r>
              <a:rPr lang="en-US" sz="1400" dirty="0"/>
              <a:t>60M</a:t>
            </a:r>
            <a:r>
              <a:rPr lang="ru-RU" sz="1400" dirty="0"/>
              <a:t> весов, </a:t>
            </a:r>
            <a:r>
              <a:rPr lang="en-US" sz="1400" dirty="0" err="1"/>
              <a:t>Krizhevsky</a:t>
            </a:r>
            <a:r>
              <a:rPr lang="en-US" sz="1400" dirty="0"/>
              <a:t> et al. </a:t>
            </a:r>
            <a:r>
              <a:rPr lang="en-US" sz="1400" dirty="0">
                <a:hlinkClick r:id="rId3"/>
              </a:rPr>
              <a:t>https://papers.nips.cc/paper/4824-imagenet-classification-with-deep-convolutional-neural-networks.pdf</a:t>
            </a:r>
            <a:endParaRPr lang="en-US" sz="1400" dirty="0"/>
          </a:p>
          <a:p>
            <a:pPr marL="0" indent="0">
              <a:buNone/>
            </a:pPr>
            <a:r>
              <a:rPr lang="en-US" sz="1400" b="1" dirty="0"/>
              <a:t>2014</a:t>
            </a:r>
            <a:r>
              <a:rPr lang="en-US" sz="1400" dirty="0"/>
              <a:t> </a:t>
            </a:r>
            <a:r>
              <a:rPr lang="ru-RU" sz="1400" dirty="0"/>
              <a:t>1К классов</a:t>
            </a:r>
            <a:r>
              <a:rPr lang="en-US" sz="1400" dirty="0"/>
              <a:t> (ILSVRC)</a:t>
            </a:r>
            <a:r>
              <a:rPr lang="ru-RU" sz="1400" dirty="0"/>
              <a:t> 6.7% ошибок топ</a:t>
            </a:r>
            <a:r>
              <a:rPr lang="en-US" sz="1400" dirty="0"/>
              <a:t> 5</a:t>
            </a:r>
          </a:p>
          <a:p>
            <a:pPr marL="457200" lvl="1" indent="0">
              <a:buNone/>
            </a:pPr>
            <a:r>
              <a:rPr lang="en-US" sz="1400" dirty="0" err="1"/>
              <a:t>GoogLeNet</a:t>
            </a:r>
            <a:r>
              <a:rPr lang="ru-RU" sz="1400" dirty="0"/>
              <a:t>, </a:t>
            </a:r>
            <a:r>
              <a:rPr lang="en-US" sz="1400" dirty="0"/>
              <a:t>4M</a:t>
            </a:r>
            <a:r>
              <a:rPr lang="ru-RU" sz="1400" dirty="0"/>
              <a:t> весов,</a:t>
            </a:r>
            <a:r>
              <a:rPr lang="en-US" sz="1400" dirty="0"/>
              <a:t> </a:t>
            </a:r>
            <a:r>
              <a:rPr lang="en-US" sz="1400" dirty="0" err="1"/>
              <a:t>Szegedy</a:t>
            </a:r>
            <a:r>
              <a:rPr lang="en-US" sz="1400" dirty="0"/>
              <a:t> @ Google et al. </a:t>
            </a:r>
            <a:r>
              <a:rPr lang="en-US" sz="1400" dirty="0">
                <a:hlinkClick r:id="rId4"/>
              </a:rPr>
              <a:t>https://arxiv.org/abs/1409.4842</a:t>
            </a:r>
            <a:r>
              <a:rPr lang="en-US" sz="1400" dirty="0"/>
              <a:t> </a:t>
            </a:r>
          </a:p>
          <a:p>
            <a:pPr marL="0" indent="0">
              <a:buNone/>
            </a:pPr>
            <a:r>
              <a:rPr lang="en-US" sz="1400" b="1" dirty="0">
                <a:solidFill>
                  <a:schemeClr val="bg1"/>
                </a:solidFill>
              </a:rPr>
              <a:t>2014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ru-RU" sz="1400" dirty="0">
                <a:solidFill>
                  <a:schemeClr val="bg1"/>
                </a:solidFill>
              </a:rPr>
              <a:t>1К классов 7.3% ошибок топ </a:t>
            </a:r>
            <a:r>
              <a:rPr lang="en-US" sz="1400" dirty="0">
                <a:solidFill>
                  <a:schemeClr val="bg1"/>
                </a:solidFill>
              </a:rPr>
              <a:t>5</a:t>
            </a:r>
          </a:p>
          <a:p>
            <a:pPr marL="457200" lvl="1" indent="0">
              <a:buNone/>
            </a:pPr>
            <a:r>
              <a:rPr lang="en-US" sz="1400" dirty="0">
                <a:solidFill>
                  <a:schemeClr val="bg1"/>
                </a:solidFill>
              </a:rPr>
              <a:t>VGG</a:t>
            </a:r>
            <a:r>
              <a:rPr lang="ru-RU" sz="1400" dirty="0">
                <a:solidFill>
                  <a:schemeClr val="bg1"/>
                </a:solidFill>
              </a:rPr>
              <a:t>,</a:t>
            </a:r>
            <a:r>
              <a:rPr lang="en-US" sz="1400" dirty="0">
                <a:solidFill>
                  <a:schemeClr val="bg1"/>
                </a:solidFill>
              </a:rPr>
              <a:t> 140M</a:t>
            </a:r>
            <a:r>
              <a:rPr lang="ru-RU" sz="1400" dirty="0">
                <a:solidFill>
                  <a:schemeClr val="bg1"/>
                </a:solidFill>
              </a:rPr>
              <a:t> весов,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Simonyan</a:t>
            </a:r>
            <a:r>
              <a:rPr lang="en-US" sz="1400" dirty="0">
                <a:solidFill>
                  <a:schemeClr val="bg1"/>
                </a:solidFill>
              </a:rPr>
              <a:t>, Zisserman</a:t>
            </a:r>
            <a:r>
              <a:rPr lang="ru-RU" sz="1400" dirty="0">
                <a:solidFill>
                  <a:schemeClr val="bg1"/>
                </a:solidFill>
              </a:rPr>
              <a:t> </a:t>
            </a:r>
            <a:r>
              <a:rPr lang="en-US" sz="1400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https://arxiv.org/pdf/1409.1556</a:t>
            </a:r>
            <a:endParaRPr lang="en-US" sz="14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1400" b="1" dirty="0">
                <a:solidFill>
                  <a:schemeClr val="bg1"/>
                </a:solidFill>
              </a:rPr>
              <a:t>2015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ru-RU" sz="1400" dirty="0">
                <a:solidFill>
                  <a:schemeClr val="bg1"/>
                </a:solidFill>
              </a:rPr>
              <a:t>1К классов 3.6% ошибок топ </a:t>
            </a:r>
            <a:r>
              <a:rPr lang="en-US" sz="1400" dirty="0">
                <a:solidFill>
                  <a:schemeClr val="bg1"/>
                </a:solidFill>
              </a:rPr>
              <a:t>5</a:t>
            </a:r>
            <a:endParaRPr lang="ru-RU" sz="1400" dirty="0">
              <a:solidFill>
                <a:schemeClr val="bg1"/>
              </a:solidFill>
            </a:endParaRPr>
          </a:p>
          <a:p>
            <a:pPr marL="457200" lvl="1" indent="0">
              <a:buNone/>
            </a:pPr>
            <a:r>
              <a:rPr lang="en-US" sz="1400" dirty="0" err="1">
                <a:solidFill>
                  <a:schemeClr val="bg1"/>
                </a:solidFill>
              </a:rPr>
              <a:t>ResNet</a:t>
            </a:r>
            <a:r>
              <a:rPr lang="ru-RU" sz="1400" dirty="0">
                <a:solidFill>
                  <a:schemeClr val="bg1"/>
                </a:solidFill>
              </a:rPr>
              <a:t>,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ru-RU" sz="1400" dirty="0">
                <a:solidFill>
                  <a:schemeClr val="bg1"/>
                </a:solidFill>
              </a:rPr>
              <a:t>60М весов, </a:t>
            </a:r>
            <a:r>
              <a:rPr lang="en-US" sz="1400" dirty="0" err="1">
                <a:solidFill>
                  <a:schemeClr val="bg1"/>
                </a:solidFill>
              </a:rPr>
              <a:t>Kaiming</a:t>
            </a:r>
            <a:r>
              <a:rPr lang="en-US" sz="1400" dirty="0">
                <a:solidFill>
                  <a:schemeClr val="bg1"/>
                </a:solidFill>
              </a:rPr>
              <a:t> He @ Microsoft et al. </a:t>
            </a:r>
            <a:r>
              <a:rPr lang="en-US" sz="1400" dirty="0">
                <a:solidFill>
                  <a:schemeClr val="bg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https://arxiv.org/abs/1512.03385</a:t>
            </a:r>
            <a:endParaRPr lang="en-US" sz="14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1400" b="1" dirty="0">
                <a:solidFill>
                  <a:schemeClr val="bg1"/>
                </a:solidFill>
              </a:rPr>
              <a:t>2022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ru-RU" sz="1400" dirty="0">
                <a:solidFill>
                  <a:schemeClr val="bg1"/>
                </a:solidFill>
              </a:rPr>
              <a:t>1К классов 14% ошибок топ 1</a:t>
            </a:r>
          </a:p>
          <a:p>
            <a:pPr marL="457200" lvl="1" indent="0">
              <a:buNone/>
            </a:pPr>
            <a:r>
              <a:rPr lang="ru-RU" sz="1400" dirty="0">
                <a:solidFill>
                  <a:schemeClr val="bg1"/>
                </a:solidFill>
              </a:rPr>
              <a:t>Семейство </a:t>
            </a:r>
            <a:r>
              <a:rPr lang="en-US" sz="1400" dirty="0" err="1">
                <a:solidFill>
                  <a:schemeClr val="bg1"/>
                </a:solidFill>
              </a:rPr>
              <a:t>ConvNeXt</a:t>
            </a:r>
            <a:r>
              <a:rPr lang="ru-RU" sz="1400" dirty="0">
                <a:solidFill>
                  <a:schemeClr val="bg1"/>
                </a:solidFill>
              </a:rPr>
              <a:t>,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ru-RU" sz="1400" dirty="0">
                <a:solidFill>
                  <a:schemeClr val="bg1"/>
                </a:solidFill>
              </a:rPr>
              <a:t>30-350М весов, </a:t>
            </a:r>
            <a:r>
              <a:rPr lang="en-US" sz="1400" dirty="0">
                <a:solidFill>
                  <a:schemeClr val="bg1"/>
                </a:solidFill>
              </a:rPr>
              <a:t>Liu, Mao, et al. </a:t>
            </a:r>
            <a:r>
              <a:rPr lang="en-US" sz="1400" dirty="0">
                <a:solidFill>
                  <a:schemeClr val="bg1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https://arxiv.org/pdf/2201.03545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8" name="Content Placeholder 7" descr="A picture containing sketch, diagram, drawing, plan&#10;&#10;Description automatically generated">
            <a:extLst>
              <a:ext uri="{FF2B5EF4-FFF2-40B4-BE49-F238E27FC236}">
                <a16:creationId xmlns:a16="http://schemas.microsoft.com/office/drawing/2014/main" id="{7D77BAB6-1FB7-16A0-F186-C29331ECC3C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956904"/>
            <a:ext cx="5181600" cy="1946486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17EF806-1A31-F639-4A02-AB39378FF68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72200" y="1325110"/>
            <a:ext cx="5181600" cy="147961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72EBC31-2B96-88F8-FE97-D5A5FDAB2ED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72200" y="4949189"/>
            <a:ext cx="5181600" cy="128116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35B60BF-E547-6AE0-A337-63D9F120006F}"/>
              </a:ext>
            </a:extLst>
          </p:cNvPr>
          <p:cNvSpPr txBox="1"/>
          <p:nvPr/>
        </p:nvSpPr>
        <p:spPr>
          <a:xfrm>
            <a:off x="10615713" y="1697412"/>
            <a:ext cx="738087" cy="369332"/>
          </a:xfrm>
          <a:custGeom>
            <a:avLst/>
            <a:gdLst>
              <a:gd name="connsiteX0" fmla="*/ 0 w 738087"/>
              <a:gd name="connsiteY0" fmla="*/ 0 h 369332"/>
              <a:gd name="connsiteX1" fmla="*/ 369044 w 738087"/>
              <a:gd name="connsiteY1" fmla="*/ 0 h 369332"/>
              <a:gd name="connsiteX2" fmla="*/ 738087 w 738087"/>
              <a:gd name="connsiteY2" fmla="*/ 0 h 369332"/>
              <a:gd name="connsiteX3" fmla="*/ 738087 w 738087"/>
              <a:gd name="connsiteY3" fmla="*/ 369332 h 369332"/>
              <a:gd name="connsiteX4" fmla="*/ 369044 w 738087"/>
              <a:gd name="connsiteY4" fmla="*/ 369332 h 369332"/>
              <a:gd name="connsiteX5" fmla="*/ 0 w 738087"/>
              <a:gd name="connsiteY5" fmla="*/ 369332 h 369332"/>
              <a:gd name="connsiteX6" fmla="*/ 0 w 738087"/>
              <a:gd name="connsiteY6" fmla="*/ 0 h 36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38087" h="369332" fill="none" extrusionOk="0">
                <a:moveTo>
                  <a:pt x="0" y="0"/>
                </a:moveTo>
                <a:cubicBezTo>
                  <a:pt x="137928" y="-13132"/>
                  <a:pt x="291710" y="26603"/>
                  <a:pt x="369044" y="0"/>
                </a:cubicBezTo>
                <a:cubicBezTo>
                  <a:pt x="446378" y="-26603"/>
                  <a:pt x="609937" y="4698"/>
                  <a:pt x="738087" y="0"/>
                </a:cubicBezTo>
                <a:cubicBezTo>
                  <a:pt x="742750" y="78300"/>
                  <a:pt x="704164" y="273830"/>
                  <a:pt x="738087" y="369332"/>
                </a:cubicBezTo>
                <a:cubicBezTo>
                  <a:pt x="584459" y="403978"/>
                  <a:pt x="479609" y="349256"/>
                  <a:pt x="369044" y="369332"/>
                </a:cubicBezTo>
                <a:cubicBezTo>
                  <a:pt x="258479" y="389408"/>
                  <a:pt x="109542" y="356234"/>
                  <a:pt x="0" y="369332"/>
                </a:cubicBezTo>
                <a:cubicBezTo>
                  <a:pt x="-10929" y="211991"/>
                  <a:pt x="9694" y="102059"/>
                  <a:pt x="0" y="0"/>
                </a:cubicBezTo>
                <a:close/>
              </a:path>
              <a:path w="738087" h="369332" stroke="0" extrusionOk="0">
                <a:moveTo>
                  <a:pt x="0" y="0"/>
                </a:moveTo>
                <a:cubicBezTo>
                  <a:pt x="134371" y="-39797"/>
                  <a:pt x="295712" y="30279"/>
                  <a:pt x="376424" y="0"/>
                </a:cubicBezTo>
                <a:cubicBezTo>
                  <a:pt x="457136" y="-30279"/>
                  <a:pt x="562170" y="22110"/>
                  <a:pt x="738087" y="0"/>
                </a:cubicBezTo>
                <a:cubicBezTo>
                  <a:pt x="739688" y="156689"/>
                  <a:pt x="730811" y="256969"/>
                  <a:pt x="738087" y="369332"/>
                </a:cubicBezTo>
                <a:cubicBezTo>
                  <a:pt x="594414" y="401675"/>
                  <a:pt x="477933" y="329077"/>
                  <a:pt x="354282" y="369332"/>
                </a:cubicBezTo>
                <a:cubicBezTo>
                  <a:pt x="230631" y="409587"/>
                  <a:pt x="89243" y="335887"/>
                  <a:pt x="0" y="369332"/>
                </a:cubicBezTo>
                <a:cubicBezTo>
                  <a:pt x="-39740" y="228528"/>
                  <a:pt x="25784" y="145152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40403384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LeNet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63823C5-8677-84FE-4E6C-58B923E96BF2}"/>
              </a:ext>
            </a:extLst>
          </p:cNvPr>
          <p:cNvSpPr txBox="1"/>
          <p:nvPr/>
        </p:nvSpPr>
        <p:spPr>
          <a:xfrm>
            <a:off x="11045112" y="4327859"/>
            <a:ext cx="922176" cy="369332"/>
          </a:xfrm>
          <a:custGeom>
            <a:avLst/>
            <a:gdLst>
              <a:gd name="connsiteX0" fmla="*/ 0 w 922176"/>
              <a:gd name="connsiteY0" fmla="*/ 0 h 369332"/>
              <a:gd name="connsiteX1" fmla="*/ 479532 w 922176"/>
              <a:gd name="connsiteY1" fmla="*/ 0 h 369332"/>
              <a:gd name="connsiteX2" fmla="*/ 922176 w 922176"/>
              <a:gd name="connsiteY2" fmla="*/ 0 h 369332"/>
              <a:gd name="connsiteX3" fmla="*/ 922176 w 922176"/>
              <a:gd name="connsiteY3" fmla="*/ 369332 h 369332"/>
              <a:gd name="connsiteX4" fmla="*/ 488753 w 922176"/>
              <a:gd name="connsiteY4" fmla="*/ 369332 h 369332"/>
              <a:gd name="connsiteX5" fmla="*/ 0 w 922176"/>
              <a:gd name="connsiteY5" fmla="*/ 369332 h 369332"/>
              <a:gd name="connsiteX6" fmla="*/ 0 w 922176"/>
              <a:gd name="connsiteY6" fmla="*/ 0 h 36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22176" h="369332" fill="none" extrusionOk="0">
                <a:moveTo>
                  <a:pt x="0" y="0"/>
                </a:moveTo>
                <a:cubicBezTo>
                  <a:pt x="142543" y="-55069"/>
                  <a:pt x="357375" y="3969"/>
                  <a:pt x="479532" y="0"/>
                </a:cubicBezTo>
                <a:cubicBezTo>
                  <a:pt x="601689" y="-3969"/>
                  <a:pt x="826191" y="36773"/>
                  <a:pt x="922176" y="0"/>
                </a:cubicBezTo>
                <a:cubicBezTo>
                  <a:pt x="933921" y="134342"/>
                  <a:pt x="883686" y="194768"/>
                  <a:pt x="922176" y="369332"/>
                </a:cubicBezTo>
                <a:cubicBezTo>
                  <a:pt x="735809" y="371886"/>
                  <a:pt x="642689" y="361832"/>
                  <a:pt x="488753" y="369332"/>
                </a:cubicBezTo>
                <a:cubicBezTo>
                  <a:pt x="334817" y="376832"/>
                  <a:pt x="166169" y="318722"/>
                  <a:pt x="0" y="369332"/>
                </a:cubicBezTo>
                <a:cubicBezTo>
                  <a:pt x="-11286" y="237050"/>
                  <a:pt x="41987" y="160948"/>
                  <a:pt x="0" y="0"/>
                </a:cubicBezTo>
                <a:close/>
              </a:path>
              <a:path w="922176" h="369332" stroke="0" extrusionOk="0">
                <a:moveTo>
                  <a:pt x="0" y="0"/>
                </a:moveTo>
                <a:cubicBezTo>
                  <a:pt x="204268" y="-13108"/>
                  <a:pt x="315878" y="53373"/>
                  <a:pt x="470310" y="0"/>
                </a:cubicBezTo>
                <a:cubicBezTo>
                  <a:pt x="624742" y="-53373"/>
                  <a:pt x="768049" y="4323"/>
                  <a:pt x="922176" y="0"/>
                </a:cubicBezTo>
                <a:cubicBezTo>
                  <a:pt x="952853" y="161583"/>
                  <a:pt x="882160" y="268811"/>
                  <a:pt x="922176" y="369332"/>
                </a:cubicBezTo>
                <a:cubicBezTo>
                  <a:pt x="818318" y="395382"/>
                  <a:pt x="587679" y="324914"/>
                  <a:pt x="479532" y="369332"/>
                </a:cubicBezTo>
                <a:cubicBezTo>
                  <a:pt x="371385" y="413750"/>
                  <a:pt x="122172" y="366183"/>
                  <a:pt x="0" y="369332"/>
                </a:cubicBezTo>
                <a:cubicBezTo>
                  <a:pt x="-40816" y="253869"/>
                  <a:pt x="17533" y="151034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4198544213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AlexNet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35B0953-C348-01D8-20F0-64CE19191748}"/>
              </a:ext>
            </a:extLst>
          </p:cNvPr>
          <p:cNvSpPr txBox="1"/>
          <p:nvPr/>
        </p:nvSpPr>
        <p:spPr>
          <a:xfrm>
            <a:off x="6207967" y="4952928"/>
            <a:ext cx="1236621" cy="369332"/>
          </a:xfrm>
          <a:custGeom>
            <a:avLst/>
            <a:gdLst>
              <a:gd name="connsiteX0" fmla="*/ 0 w 1236621"/>
              <a:gd name="connsiteY0" fmla="*/ 0 h 369332"/>
              <a:gd name="connsiteX1" fmla="*/ 412207 w 1236621"/>
              <a:gd name="connsiteY1" fmla="*/ 0 h 369332"/>
              <a:gd name="connsiteX2" fmla="*/ 812048 w 1236621"/>
              <a:gd name="connsiteY2" fmla="*/ 0 h 369332"/>
              <a:gd name="connsiteX3" fmla="*/ 1236621 w 1236621"/>
              <a:gd name="connsiteY3" fmla="*/ 0 h 369332"/>
              <a:gd name="connsiteX4" fmla="*/ 1236621 w 1236621"/>
              <a:gd name="connsiteY4" fmla="*/ 369332 h 369332"/>
              <a:gd name="connsiteX5" fmla="*/ 812048 w 1236621"/>
              <a:gd name="connsiteY5" fmla="*/ 369332 h 369332"/>
              <a:gd name="connsiteX6" fmla="*/ 412207 w 1236621"/>
              <a:gd name="connsiteY6" fmla="*/ 369332 h 369332"/>
              <a:gd name="connsiteX7" fmla="*/ 0 w 1236621"/>
              <a:gd name="connsiteY7" fmla="*/ 369332 h 369332"/>
              <a:gd name="connsiteX8" fmla="*/ 0 w 1236621"/>
              <a:gd name="connsiteY8" fmla="*/ 0 h 36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6621" h="369332" fill="none" extrusionOk="0">
                <a:moveTo>
                  <a:pt x="0" y="0"/>
                </a:moveTo>
                <a:cubicBezTo>
                  <a:pt x="169726" y="-1574"/>
                  <a:pt x="274629" y="23400"/>
                  <a:pt x="412207" y="0"/>
                </a:cubicBezTo>
                <a:cubicBezTo>
                  <a:pt x="549785" y="-23400"/>
                  <a:pt x="663994" y="14283"/>
                  <a:pt x="812048" y="0"/>
                </a:cubicBezTo>
                <a:cubicBezTo>
                  <a:pt x="960102" y="-14283"/>
                  <a:pt x="1094595" y="16118"/>
                  <a:pt x="1236621" y="0"/>
                </a:cubicBezTo>
                <a:cubicBezTo>
                  <a:pt x="1275690" y="181435"/>
                  <a:pt x="1225892" y="272604"/>
                  <a:pt x="1236621" y="369332"/>
                </a:cubicBezTo>
                <a:cubicBezTo>
                  <a:pt x="1109688" y="383883"/>
                  <a:pt x="919695" y="362332"/>
                  <a:pt x="812048" y="369332"/>
                </a:cubicBezTo>
                <a:cubicBezTo>
                  <a:pt x="704401" y="376332"/>
                  <a:pt x="547963" y="365002"/>
                  <a:pt x="412207" y="369332"/>
                </a:cubicBezTo>
                <a:cubicBezTo>
                  <a:pt x="276451" y="373662"/>
                  <a:pt x="106352" y="341009"/>
                  <a:pt x="0" y="369332"/>
                </a:cubicBezTo>
                <a:cubicBezTo>
                  <a:pt x="-7010" y="282290"/>
                  <a:pt x="4506" y="132170"/>
                  <a:pt x="0" y="0"/>
                </a:cubicBezTo>
                <a:close/>
              </a:path>
              <a:path w="1236621" h="369332" stroke="0" extrusionOk="0">
                <a:moveTo>
                  <a:pt x="0" y="0"/>
                </a:moveTo>
                <a:cubicBezTo>
                  <a:pt x="100772" y="-36219"/>
                  <a:pt x="319400" y="31549"/>
                  <a:pt x="399841" y="0"/>
                </a:cubicBezTo>
                <a:cubicBezTo>
                  <a:pt x="480282" y="-31549"/>
                  <a:pt x="676207" y="36590"/>
                  <a:pt x="774949" y="0"/>
                </a:cubicBezTo>
                <a:cubicBezTo>
                  <a:pt x="873691" y="-36590"/>
                  <a:pt x="1102582" y="20019"/>
                  <a:pt x="1236621" y="0"/>
                </a:cubicBezTo>
                <a:cubicBezTo>
                  <a:pt x="1270376" y="163948"/>
                  <a:pt x="1224817" y="206786"/>
                  <a:pt x="1236621" y="369332"/>
                </a:cubicBezTo>
                <a:cubicBezTo>
                  <a:pt x="1092668" y="397558"/>
                  <a:pt x="897388" y="347782"/>
                  <a:pt x="812048" y="369332"/>
                </a:cubicBezTo>
                <a:cubicBezTo>
                  <a:pt x="726708" y="390882"/>
                  <a:pt x="612651" y="328489"/>
                  <a:pt x="436939" y="369332"/>
                </a:cubicBezTo>
                <a:cubicBezTo>
                  <a:pt x="261227" y="410175"/>
                  <a:pt x="213897" y="365563"/>
                  <a:pt x="0" y="369332"/>
                </a:cubicBezTo>
                <a:cubicBezTo>
                  <a:pt x="-12422" y="236791"/>
                  <a:pt x="11060" y="7597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55785973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GoogLeNet</a:t>
            </a: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17652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7FE97-7ECE-4821-8F65-540EEE13D5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5B677A-B36B-4748-A952-BF8E10D2DF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1C3A45-6F60-437D-8FF4-9D4C797E7B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" y="71437"/>
            <a:ext cx="12096750" cy="671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65644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E0593-3642-5A95-9D96-D543383E1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Точность нейронных сетей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564CA4-3C23-2A18-792B-033B9FAEA45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1400" b="1" dirty="0"/>
              <a:t>1998</a:t>
            </a:r>
            <a:r>
              <a:rPr lang="en-US" sz="1400" dirty="0"/>
              <a:t> </a:t>
            </a:r>
            <a:r>
              <a:rPr lang="ru-RU" sz="1400" dirty="0"/>
              <a:t>10 классов</a:t>
            </a:r>
            <a:r>
              <a:rPr lang="en-US" sz="1400" dirty="0"/>
              <a:t> </a:t>
            </a:r>
            <a:r>
              <a:rPr lang="ru-RU" sz="1400" dirty="0"/>
              <a:t>(</a:t>
            </a:r>
            <a:r>
              <a:rPr lang="en-US" sz="1400" dirty="0"/>
              <a:t>MNIST</a:t>
            </a:r>
            <a:r>
              <a:rPr lang="ru-RU" sz="1400" dirty="0"/>
              <a:t>) 1.7</a:t>
            </a:r>
            <a:r>
              <a:rPr lang="en-US" sz="1400" dirty="0"/>
              <a:t>% </a:t>
            </a:r>
            <a:r>
              <a:rPr lang="ru-RU" sz="1400" dirty="0"/>
              <a:t>ошибок топ 1</a:t>
            </a:r>
          </a:p>
          <a:p>
            <a:pPr marL="457200" lvl="1" indent="0">
              <a:buNone/>
            </a:pPr>
            <a:r>
              <a:rPr lang="en-US" sz="1400" dirty="0" err="1"/>
              <a:t>LeNet</a:t>
            </a:r>
            <a:r>
              <a:rPr lang="ru-RU" sz="1400" dirty="0"/>
              <a:t>,</a:t>
            </a:r>
            <a:r>
              <a:rPr lang="en-US" sz="1400" dirty="0"/>
              <a:t> 60K</a:t>
            </a:r>
            <a:r>
              <a:rPr lang="ru-RU" sz="1400" dirty="0"/>
              <a:t> весов, </a:t>
            </a:r>
            <a:r>
              <a:rPr lang="en-US" sz="1400" dirty="0" err="1"/>
              <a:t>LeCun</a:t>
            </a:r>
            <a:r>
              <a:rPr lang="en-US" sz="1400" dirty="0"/>
              <a:t> et al. </a:t>
            </a:r>
            <a:r>
              <a:rPr lang="en-US" sz="1400" dirty="0">
                <a:hlinkClick r:id="rId2"/>
              </a:rPr>
              <a:t>http://yann.lecun.com/exdb/publis/pdf/lecun-01a.pdf</a:t>
            </a:r>
            <a:r>
              <a:rPr lang="en-US" sz="1400" dirty="0"/>
              <a:t> </a:t>
            </a:r>
          </a:p>
          <a:p>
            <a:pPr marL="0" indent="0">
              <a:buNone/>
            </a:pPr>
            <a:r>
              <a:rPr lang="en-US" sz="1400" b="1" dirty="0"/>
              <a:t>2012</a:t>
            </a:r>
            <a:r>
              <a:rPr lang="en-US" sz="1400" dirty="0"/>
              <a:t> </a:t>
            </a:r>
            <a:r>
              <a:rPr lang="ru-RU" sz="1400" dirty="0"/>
              <a:t>1К классов</a:t>
            </a:r>
            <a:r>
              <a:rPr lang="en-US" sz="1400" dirty="0"/>
              <a:t> (ILSVRC)</a:t>
            </a:r>
            <a:r>
              <a:rPr lang="ru-RU" sz="1400" dirty="0"/>
              <a:t> 15% ошибок топ 5</a:t>
            </a:r>
          </a:p>
          <a:p>
            <a:pPr marL="457200" lvl="1" indent="0">
              <a:buNone/>
            </a:pPr>
            <a:r>
              <a:rPr lang="en-US" sz="1400" dirty="0" err="1"/>
              <a:t>AlexNet</a:t>
            </a:r>
            <a:r>
              <a:rPr lang="ru-RU" sz="1400" dirty="0"/>
              <a:t>, </a:t>
            </a:r>
            <a:r>
              <a:rPr lang="en-US" sz="1400" dirty="0"/>
              <a:t>60M</a:t>
            </a:r>
            <a:r>
              <a:rPr lang="ru-RU" sz="1400" dirty="0"/>
              <a:t> весов, </a:t>
            </a:r>
            <a:r>
              <a:rPr lang="en-US" sz="1400" dirty="0" err="1"/>
              <a:t>Krizhevsky</a:t>
            </a:r>
            <a:r>
              <a:rPr lang="en-US" sz="1400" dirty="0"/>
              <a:t> et al. </a:t>
            </a:r>
            <a:r>
              <a:rPr lang="en-US" sz="1400" dirty="0">
                <a:hlinkClick r:id="rId3"/>
              </a:rPr>
              <a:t>https://papers.nips.cc/paper/4824-imagenet-classification-with-deep-convolutional-neural-networks.pdf</a:t>
            </a:r>
            <a:endParaRPr lang="en-US" sz="1400" dirty="0"/>
          </a:p>
          <a:p>
            <a:pPr marL="0" indent="0">
              <a:buNone/>
            </a:pPr>
            <a:r>
              <a:rPr lang="en-US" sz="1400" b="1" dirty="0"/>
              <a:t>2014</a:t>
            </a:r>
            <a:r>
              <a:rPr lang="en-US" sz="1400" dirty="0"/>
              <a:t> </a:t>
            </a:r>
            <a:r>
              <a:rPr lang="ru-RU" sz="1400" dirty="0"/>
              <a:t>1К классов</a:t>
            </a:r>
            <a:r>
              <a:rPr lang="en-US" sz="1400" dirty="0"/>
              <a:t> (ILSVRC)</a:t>
            </a:r>
            <a:r>
              <a:rPr lang="ru-RU" sz="1400" dirty="0"/>
              <a:t> 6.7% ошибок топ</a:t>
            </a:r>
            <a:r>
              <a:rPr lang="en-US" sz="1400" dirty="0"/>
              <a:t> 5</a:t>
            </a:r>
          </a:p>
          <a:p>
            <a:pPr marL="457200" lvl="1" indent="0">
              <a:buNone/>
            </a:pPr>
            <a:r>
              <a:rPr lang="en-US" sz="1400" dirty="0" err="1"/>
              <a:t>GoogLeNet</a:t>
            </a:r>
            <a:r>
              <a:rPr lang="ru-RU" sz="1400" dirty="0"/>
              <a:t>, </a:t>
            </a:r>
            <a:r>
              <a:rPr lang="en-US" sz="1400" dirty="0"/>
              <a:t>4M</a:t>
            </a:r>
            <a:r>
              <a:rPr lang="ru-RU" sz="1400" dirty="0"/>
              <a:t> весов,</a:t>
            </a:r>
            <a:r>
              <a:rPr lang="en-US" sz="1400" dirty="0"/>
              <a:t> </a:t>
            </a:r>
            <a:r>
              <a:rPr lang="en-US" sz="1400" dirty="0" err="1"/>
              <a:t>Szegedy</a:t>
            </a:r>
            <a:r>
              <a:rPr lang="en-US" sz="1400" dirty="0"/>
              <a:t> @ Google et al. </a:t>
            </a:r>
            <a:r>
              <a:rPr lang="en-US" sz="1400" dirty="0">
                <a:hlinkClick r:id="rId4"/>
              </a:rPr>
              <a:t>https://arxiv.org/abs/1409.4842</a:t>
            </a:r>
            <a:r>
              <a:rPr lang="en-US" sz="1400" dirty="0"/>
              <a:t> </a:t>
            </a:r>
          </a:p>
          <a:p>
            <a:pPr marL="0" indent="0">
              <a:buNone/>
            </a:pPr>
            <a:r>
              <a:rPr lang="en-US" sz="1400" b="1" dirty="0"/>
              <a:t>2014</a:t>
            </a:r>
            <a:r>
              <a:rPr lang="en-US" sz="1400" dirty="0"/>
              <a:t> </a:t>
            </a:r>
            <a:r>
              <a:rPr lang="ru-RU" sz="1400" dirty="0"/>
              <a:t>1К классов</a:t>
            </a:r>
            <a:r>
              <a:rPr lang="en-US" sz="1400" dirty="0"/>
              <a:t> (ILSVRC)</a:t>
            </a:r>
            <a:r>
              <a:rPr lang="ru-RU" sz="1400" dirty="0"/>
              <a:t> 7.3% ошибок топ </a:t>
            </a:r>
            <a:r>
              <a:rPr lang="en-US" sz="1400" dirty="0"/>
              <a:t>5</a:t>
            </a:r>
          </a:p>
          <a:p>
            <a:pPr marL="457200" lvl="1" indent="0">
              <a:buNone/>
            </a:pPr>
            <a:r>
              <a:rPr lang="en-US" sz="1400" dirty="0"/>
              <a:t>VGG</a:t>
            </a:r>
            <a:r>
              <a:rPr lang="ru-RU" sz="1400" dirty="0"/>
              <a:t>,</a:t>
            </a:r>
            <a:r>
              <a:rPr lang="en-US" sz="1400" dirty="0"/>
              <a:t> 140M</a:t>
            </a:r>
            <a:r>
              <a:rPr lang="ru-RU" sz="1400" dirty="0"/>
              <a:t> весов,</a:t>
            </a:r>
            <a:r>
              <a:rPr lang="en-US" sz="1400" dirty="0"/>
              <a:t> </a:t>
            </a:r>
            <a:r>
              <a:rPr lang="en-US" sz="1400" dirty="0" err="1"/>
              <a:t>Simonyan</a:t>
            </a:r>
            <a:r>
              <a:rPr lang="en-US" sz="1400" dirty="0"/>
              <a:t>, Zisserman</a:t>
            </a:r>
            <a:r>
              <a:rPr lang="ru-RU" sz="1400" dirty="0"/>
              <a:t> </a:t>
            </a:r>
            <a:r>
              <a:rPr lang="en-US" sz="1400" dirty="0">
                <a:hlinkClick r:id="rId5"/>
              </a:rPr>
              <a:t>https://arxiv.org/pdf/1409.1556</a:t>
            </a:r>
            <a:endParaRPr lang="en-US" sz="1400" dirty="0"/>
          </a:p>
          <a:p>
            <a:pPr marL="0" indent="0">
              <a:buNone/>
            </a:pPr>
            <a:r>
              <a:rPr lang="en-US" sz="1400" b="1" dirty="0">
                <a:solidFill>
                  <a:schemeClr val="bg1"/>
                </a:solidFill>
              </a:rPr>
              <a:t>2015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ru-RU" sz="1400" dirty="0">
                <a:solidFill>
                  <a:schemeClr val="bg1"/>
                </a:solidFill>
              </a:rPr>
              <a:t>1К классов 3.6% ошибок топ </a:t>
            </a:r>
            <a:r>
              <a:rPr lang="en-US" sz="1400" dirty="0">
                <a:solidFill>
                  <a:schemeClr val="bg1"/>
                </a:solidFill>
              </a:rPr>
              <a:t>5</a:t>
            </a:r>
            <a:endParaRPr lang="ru-RU" sz="1400" dirty="0">
              <a:solidFill>
                <a:schemeClr val="bg1"/>
              </a:solidFill>
            </a:endParaRPr>
          </a:p>
          <a:p>
            <a:pPr marL="457200" lvl="1" indent="0">
              <a:buNone/>
            </a:pPr>
            <a:r>
              <a:rPr lang="en-US" sz="1400" dirty="0" err="1">
                <a:solidFill>
                  <a:schemeClr val="bg1"/>
                </a:solidFill>
              </a:rPr>
              <a:t>ResNet</a:t>
            </a:r>
            <a:r>
              <a:rPr lang="ru-RU" sz="1400" dirty="0">
                <a:solidFill>
                  <a:schemeClr val="bg1"/>
                </a:solidFill>
              </a:rPr>
              <a:t>,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ru-RU" sz="1400" dirty="0">
                <a:solidFill>
                  <a:schemeClr val="bg1"/>
                </a:solidFill>
              </a:rPr>
              <a:t>60М весов, </a:t>
            </a:r>
            <a:r>
              <a:rPr lang="en-US" sz="1400" dirty="0" err="1">
                <a:solidFill>
                  <a:schemeClr val="bg1"/>
                </a:solidFill>
              </a:rPr>
              <a:t>Kaiming</a:t>
            </a:r>
            <a:r>
              <a:rPr lang="en-US" sz="1400" dirty="0">
                <a:solidFill>
                  <a:schemeClr val="bg1"/>
                </a:solidFill>
              </a:rPr>
              <a:t> He @ Microsoft et al. </a:t>
            </a:r>
            <a:r>
              <a:rPr lang="en-US" sz="1400" dirty="0">
                <a:solidFill>
                  <a:schemeClr val="bg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https://arxiv.org/abs/1512.03385</a:t>
            </a:r>
            <a:endParaRPr lang="en-US" sz="14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1400" b="1" dirty="0">
                <a:solidFill>
                  <a:schemeClr val="bg1"/>
                </a:solidFill>
              </a:rPr>
              <a:t>2022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ru-RU" sz="1400" dirty="0">
                <a:solidFill>
                  <a:schemeClr val="bg1"/>
                </a:solidFill>
              </a:rPr>
              <a:t>1К классов 14% ошибок топ 1</a:t>
            </a:r>
          </a:p>
          <a:p>
            <a:pPr marL="457200" lvl="1" indent="0">
              <a:buNone/>
            </a:pPr>
            <a:r>
              <a:rPr lang="ru-RU" sz="1400" dirty="0">
                <a:solidFill>
                  <a:schemeClr val="bg1"/>
                </a:solidFill>
              </a:rPr>
              <a:t>Семейство </a:t>
            </a:r>
            <a:r>
              <a:rPr lang="en-US" sz="1400" dirty="0" err="1">
                <a:solidFill>
                  <a:schemeClr val="bg1"/>
                </a:solidFill>
              </a:rPr>
              <a:t>ConvNeXt</a:t>
            </a:r>
            <a:r>
              <a:rPr lang="ru-RU" sz="1400" dirty="0">
                <a:solidFill>
                  <a:schemeClr val="bg1"/>
                </a:solidFill>
              </a:rPr>
              <a:t>,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ru-RU" sz="1400" dirty="0">
                <a:solidFill>
                  <a:schemeClr val="bg1"/>
                </a:solidFill>
              </a:rPr>
              <a:t>30-350М весов, </a:t>
            </a:r>
            <a:r>
              <a:rPr lang="en-US" sz="1400" dirty="0">
                <a:solidFill>
                  <a:schemeClr val="bg1"/>
                </a:solidFill>
              </a:rPr>
              <a:t>Liu, Mao, et al. </a:t>
            </a:r>
            <a:r>
              <a:rPr lang="en-US" sz="1400" dirty="0">
                <a:solidFill>
                  <a:schemeClr val="bg1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https://arxiv.org/pdf/2201.03545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8" name="Content Placeholder 7" descr="A picture containing sketch, diagram, drawing, plan&#10;&#10;Description automatically generated">
            <a:extLst>
              <a:ext uri="{FF2B5EF4-FFF2-40B4-BE49-F238E27FC236}">
                <a16:creationId xmlns:a16="http://schemas.microsoft.com/office/drawing/2014/main" id="{7D77BAB6-1FB7-16A0-F186-C29331ECC3C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956904"/>
            <a:ext cx="5181600" cy="1946486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17EF806-1A31-F639-4A02-AB39378FF68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72200" y="1325110"/>
            <a:ext cx="5181600" cy="147961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72EBC31-2B96-88F8-FE97-D5A5FDAB2ED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72200" y="4949189"/>
            <a:ext cx="5181600" cy="128116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35B60BF-E547-6AE0-A337-63D9F120006F}"/>
              </a:ext>
            </a:extLst>
          </p:cNvPr>
          <p:cNvSpPr txBox="1"/>
          <p:nvPr/>
        </p:nvSpPr>
        <p:spPr>
          <a:xfrm>
            <a:off x="10615713" y="1697412"/>
            <a:ext cx="738087" cy="369332"/>
          </a:xfrm>
          <a:custGeom>
            <a:avLst/>
            <a:gdLst>
              <a:gd name="connsiteX0" fmla="*/ 0 w 738087"/>
              <a:gd name="connsiteY0" fmla="*/ 0 h 369332"/>
              <a:gd name="connsiteX1" fmla="*/ 369044 w 738087"/>
              <a:gd name="connsiteY1" fmla="*/ 0 h 369332"/>
              <a:gd name="connsiteX2" fmla="*/ 738087 w 738087"/>
              <a:gd name="connsiteY2" fmla="*/ 0 h 369332"/>
              <a:gd name="connsiteX3" fmla="*/ 738087 w 738087"/>
              <a:gd name="connsiteY3" fmla="*/ 369332 h 369332"/>
              <a:gd name="connsiteX4" fmla="*/ 369044 w 738087"/>
              <a:gd name="connsiteY4" fmla="*/ 369332 h 369332"/>
              <a:gd name="connsiteX5" fmla="*/ 0 w 738087"/>
              <a:gd name="connsiteY5" fmla="*/ 369332 h 369332"/>
              <a:gd name="connsiteX6" fmla="*/ 0 w 738087"/>
              <a:gd name="connsiteY6" fmla="*/ 0 h 36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38087" h="369332" fill="none" extrusionOk="0">
                <a:moveTo>
                  <a:pt x="0" y="0"/>
                </a:moveTo>
                <a:cubicBezTo>
                  <a:pt x="137928" y="-13132"/>
                  <a:pt x="291710" y="26603"/>
                  <a:pt x="369044" y="0"/>
                </a:cubicBezTo>
                <a:cubicBezTo>
                  <a:pt x="446378" y="-26603"/>
                  <a:pt x="609937" y="4698"/>
                  <a:pt x="738087" y="0"/>
                </a:cubicBezTo>
                <a:cubicBezTo>
                  <a:pt x="742750" y="78300"/>
                  <a:pt x="704164" y="273830"/>
                  <a:pt x="738087" y="369332"/>
                </a:cubicBezTo>
                <a:cubicBezTo>
                  <a:pt x="584459" y="403978"/>
                  <a:pt x="479609" y="349256"/>
                  <a:pt x="369044" y="369332"/>
                </a:cubicBezTo>
                <a:cubicBezTo>
                  <a:pt x="258479" y="389408"/>
                  <a:pt x="109542" y="356234"/>
                  <a:pt x="0" y="369332"/>
                </a:cubicBezTo>
                <a:cubicBezTo>
                  <a:pt x="-10929" y="211991"/>
                  <a:pt x="9694" y="102059"/>
                  <a:pt x="0" y="0"/>
                </a:cubicBezTo>
                <a:close/>
              </a:path>
              <a:path w="738087" h="369332" stroke="0" extrusionOk="0">
                <a:moveTo>
                  <a:pt x="0" y="0"/>
                </a:moveTo>
                <a:cubicBezTo>
                  <a:pt x="134371" y="-39797"/>
                  <a:pt x="295712" y="30279"/>
                  <a:pt x="376424" y="0"/>
                </a:cubicBezTo>
                <a:cubicBezTo>
                  <a:pt x="457136" y="-30279"/>
                  <a:pt x="562170" y="22110"/>
                  <a:pt x="738087" y="0"/>
                </a:cubicBezTo>
                <a:cubicBezTo>
                  <a:pt x="739688" y="156689"/>
                  <a:pt x="730811" y="256969"/>
                  <a:pt x="738087" y="369332"/>
                </a:cubicBezTo>
                <a:cubicBezTo>
                  <a:pt x="594414" y="401675"/>
                  <a:pt x="477933" y="329077"/>
                  <a:pt x="354282" y="369332"/>
                </a:cubicBezTo>
                <a:cubicBezTo>
                  <a:pt x="230631" y="409587"/>
                  <a:pt x="89243" y="335887"/>
                  <a:pt x="0" y="369332"/>
                </a:cubicBezTo>
                <a:cubicBezTo>
                  <a:pt x="-39740" y="228528"/>
                  <a:pt x="25784" y="145152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40403384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LeNet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63823C5-8677-84FE-4E6C-58B923E96BF2}"/>
              </a:ext>
            </a:extLst>
          </p:cNvPr>
          <p:cNvSpPr txBox="1"/>
          <p:nvPr/>
        </p:nvSpPr>
        <p:spPr>
          <a:xfrm>
            <a:off x="11045112" y="4327859"/>
            <a:ext cx="922176" cy="369332"/>
          </a:xfrm>
          <a:custGeom>
            <a:avLst/>
            <a:gdLst>
              <a:gd name="connsiteX0" fmla="*/ 0 w 922176"/>
              <a:gd name="connsiteY0" fmla="*/ 0 h 369332"/>
              <a:gd name="connsiteX1" fmla="*/ 479532 w 922176"/>
              <a:gd name="connsiteY1" fmla="*/ 0 h 369332"/>
              <a:gd name="connsiteX2" fmla="*/ 922176 w 922176"/>
              <a:gd name="connsiteY2" fmla="*/ 0 h 369332"/>
              <a:gd name="connsiteX3" fmla="*/ 922176 w 922176"/>
              <a:gd name="connsiteY3" fmla="*/ 369332 h 369332"/>
              <a:gd name="connsiteX4" fmla="*/ 488753 w 922176"/>
              <a:gd name="connsiteY4" fmla="*/ 369332 h 369332"/>
              <a:gd name="connsiteX5" fmla="*/ 0 w 922176"/>
              <a:gd name="connsiteY5" fmla="*/ 369332 h 369332"/>
              <a:gd name="connsiteX6" fmla="*/ 0 w 922176"/>
              <a:gd name="connsiteY6" fmla="*/ 0 h 36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22176" h="369332" fill="none" extrusionOk="0">
                <a:moveTo>
                  <a:pt x="0" y="0"/>
                </a:moveTo>
                <a:cubicBezTo>
                  <a:pt x="142543" y="-55069"/>
                  <a:pt x="357375" y="3969"/>
                  <a:pt x="479532" y="0"/>
                </a:cubicBezTo>
                <a:cubicBezTo>
                  <a:pt x="601689" y="-3969"/>
                  <a:pt x="826191" y="36773"/>
                  <a:pt x="922176" y="0"/>
                </a:cubicBezTo>
                <a:cubicBezTo>
                  <a:pt x="933921" y="134342"/>
                  <a:pt x="883686" y="194768"/>
                  <a:pt x="922176" y="369332"/>
                </a:cubicBezTo>
                <a:cubicBezTo>
                  <a:pt x="735809" y="371886"/>
                  <a:pt x="642689" y="361832"/>
                  <a:pt x="488753" y="369332"/>
                </a:cubicBezTo>
                <a:cubicBezTo>
                  <a:pt x="334817" y="376832"/>
                  <a:pt x="166169" y="318722"/>
                  <a:pt x="0" y="369332"/>
                </a:cubicBezTo>
                <a:cubicBezTo>
                  <a:pt x="-11286" y="237050"/>
                  <a:pt x="41987" y="160948"/>
                  <a:pt x="0" y="0"/>
                </a:cubicBezTo>
                <a:close/>
              </a:path>
              <a:path w="922176" h="369332" stroke="0" extrusionOk="0">
                <a:moveTo>
                  <a:pt x="0" y="0"/>
                </a:moveTo>
                <a:cubicBezTo>
                  <a:pt x="204268" y="-13108"/>
                  <a:pt x="315878" y="53373"/>
                  <a:pt x="470310" y="0"/>
                </a:cubicBezTo>
                <a:cubicBezTo>
                  <a:pt x="624742" y="-53373"/>
                  <a:pt x="768049" y="4323"/>
                  <a:pt x="922176" y="0"/>
                </a:cubicBezTo>
                <a:cubicBezTo>
                  <a:pt x="952853" y="161583"/>
                  <a:pt x="882160" y="268811"/>
                  <a:pt x="922176" y="369332"/>
                </a:cubicBezTo>
                <a:cubicBezTo>
                  <a:pt x="818318" y="395382"/>
                  <a:pt x="587679" y="324914"/>
                  <a:pt x="479532" y="369332"/>
                </a:cubicBezTo>
                <a:cubicBezTo>
                  <a:pt x="371385" y="413750"/>
                  <a:pt x="122172" y="366183"/>
                  <a:pt x="0" y="369332"/>
                </a:cubicBezTo>
                <a:cubicBezTo>
                  <a:pt x="-40816" y="253869"/>
                  <a:pt x="17533" y="151034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4198544213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AlexNet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35B0953-C348-01D8-20F0-64CE19191748}"/>
              </a:ext>
            </a:extLst>
          </p:cNvPr>
          <p:cNvSpPr txBox="1"/>
          <p:nvPr/>
        </p:nvSpPr>
        <p:spPr>
          <a:xfrm>
            <a:off x="6207967" y="4952928"/>
            <a:ext cx="1236621" cy="369332"/>
          </a:xfrm>
          <a:custGeom>
            <a:avLst/>
            <a:gdLst>
              <a:gd name="connsiteX0" fmla="*/ 0 w 1236621"/>
              <a:gd name="connsiteY0" fmla="*/ 0 h 369332"/>
              <a:gd name="connsiteX1" fmla="*/ 412207 w 1236621"/>
              <a:gd name="connsiteY1" fmla="*/ 0 h 369332"/>
              <a:gd name="connsiteX2" fmla="*/ 812048 w 1236621"/>
              <a:gd name="connsiteY2" fmla="*/ 0 h 369332"/>
              <a:gd name="connsiteX3" fmla="*/ 1236621 w 1236621"/>
              <a:gd name="connsiteY3" fmla="*/ 0 h 369332"/>
              <a:gd name="connsiteX4" fmla="*/ 1236621 w 1236621"/>
              <a:gd name="connsiteY4" fmla="*/ 369332 h 369332"/>
              <a:gd name="connsiteX5" fmla="*/ 812048 w 1236621"/>
              <a:gd name="connsiteY5" fmla="*/ 369332 h 369332"/>
              <a:gd name="connsiteX6" fmla="*/ 412207 w 1236621"/>
              <a:gd name="connsiteY6" fmla="*/ 369332 h 369332"/>
              <a:gd name="connsiteX7" fmla="*/ 0 w 1236621"/>
              <a:gd name="connsiteY7" fmla="*/ 369332 h 369332"/>
              <a:gd name="connsiteX8" fmla="*/ 0 w 1236621"/>
              <a:gd name="connsiteY8" fmla="*/ 0 h 36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6621" h="369332" fill="none" extrusionOk="0">
                <a:moveTo>
                  <a:pt x="0" y="0"/>
                </a:moveTo>
                <a:cubicBezTo>
                  <a:pt x="169726" y="-1574"/>
                  <a:pt x="274629" y="23400"/>
                  <a:pt x="412207" y="0"/>
                </a:cubicBezTo>
                <a:cubicBezTo>
                  <a:pt x="549785" y="-23400"/>
                  <a:pt x="663994" y="14283"/>
                  <a:pt x="812048" y="0"/>
                </a:cubicBezTo>
                <a:cubicBezTo>
                  <a:pt x="960102" y="-14283"/>
                  <a:pt x="1094595" y="16118"/>
                  <a:pt x="1236621" y="0"/>
                </a:cubicBezTo>
                <a:cubicBezTo>
                  <a:pt x="1275690" y="181435"/>
                  <a:pt x="1225892" y="272604"/>
                  <a:pt x="1236621" y="369332"/>
                </a:cubicBezTo>
                <a:cubicBezTo>
                  <a:pt x="1109688" y="383883"/>
                  <a:pt x="919695" y="362332"/>
                  <a:pt x="812048" y="369332"/>
                </a:cubicBezTo>
                <a:cubicBezTo>
                  <a:pt x="704401" y="376332"/>
                  <a:pt x="547963" y="365002"/>
                  <a:pt x="412207" y="369332"/>
                </a:cubicBezTo>
                <a:cubicBezTo>
                  <a:pt x="276451" y="373662"/>
                  <a:pt x="106352" y="341009"/>
                  <a:pt x="0" y="369332"/>
                </a:cubicBezTo>
                <a:cubicBezTo>
                  <a:pt x="-7010" y="282290"/>
                  <a:pt x="4506" y="132170"/>
                  <a:pt x="0" y="0"/>
                </a:cubicBezTo>
                <a:close/>
              </a:path>
              <a:path w="1236621" h="369332" stroke="0" extrusionOk="0">
                <a:moveTo>
                  <a:pt x="0" y="0"/>
                </a:moveTo>
                <a:cubicBezTo>
                  <a:pt x="100772" y="-36219"/>
                  <a:pt x="319400" y="31549"/>
                  <a:pt x="399841" y="0"/>
                </a:cubicBezTo>
                <a:cubicBezTo>
                  <a:pt x="480282" y="-31549"/>
                  <a:pt x="676207" y="36590"/>
                  <a:pt x="774949" y="0"/>
                </a:cubicBezTo>
                <a:cubicBezTo>
                  <a:pt x="873691" y="-36590"/>
                  <a:pt x="1102582" y="20019"/>
                  <a:pt x="1236621" y="0"/>
                </a:cubicBezTo>
                <a:cubicBezTo>
                  <a:pt x="1270376" y="163948"/>
                  <a:pt x="1224817" y="206786"/>
                  <a:pt x="1236621" y="369332"/>
                </a:cubicBezTo>
                <a:cubicBezTo>
                  <a:pt x="1092668" y="397558"/>
                  <a:pt x="897388" y="347782"/>
                  <a:pt x="812048" y="369332"/>
                </a:cubicBezTo>
                <a:cubicBezTo>
                  <a:pt x="726708" y="390882"/>
                  <a:pt x="612651" y="328489"/>
                  <a:pt x="436939" y="369332"/>
                </a:cubicBezTo>
                <a:cubicBezTo>
                  <a:pt x="261227" y="410175"/>
                  <a:pt x="213897" y="365563"/>
                  <a:pt x="0" y="369332"/>
                </a:cubicBezTo>
                <a:cubicBezTo>
                  <a:pt x="-12422" y="236791"/>
                  <a:pt x="11060" y="7597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55785973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GoogLeNet</a:t>
            </a: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835596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E0593-3642-5A95-9D96-D543383E1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Точность нейронных сетей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564CA4-3C23-2A18-792B-033B9FAEA45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1400" b="1" dirty="0"/>
              <a:t>1998</a:t>
            </a:r>
            <a:r>
              <a:rPr lang="en-US" sz="1400" dirty="0"/>
              <a:t> </a:t>
            </a:r>
            <a:r>
              <a:rPr lang="ru-RU" sz="1400" dirty="0"/>
              <a:t>10 классов</a:t>
            </a:r>
            <a:r>
              <a:rPr lang="en-US" sz="1400" dirty="0"/>
              <a:t> </a:t>
            </a:r>
            <a:r>
              <a:rPr lang="ru-RU" sz="1400" dirty="0"/>
              <a:t>(</a:t>
            </a:r>
            <a:r>
              <a:rPr lang="en-US" sz="1400" dirty="0"/>
              <a:t>MNIST</a:t>
            </a:r>
            <a:r>
              <a:rPr lang="ru-RU" sz="1400" dirty="0"/>
              <a:t>) 1.7</a:t>
            </a:r>
            <a:r>
              <a:rPr lang="en-US" sz="1400" dirty="0"/>
              <a:t>% </a:t>
            </a:r>
            <a:r>
              <a:rPr lang="ru-RU" sz="1400" dirty="0"/>
              <a:t>ошибок топ 1</a:t>
            </a:r>
          </a:p>
          <a:p>
            <a:pPr marL="457200" lvl="1" indent="0">
              <a:buNone/>
            </a:pPr>
            <a:r>
              <a:rPr lang="en-US" sz="1400" dirty="0" err="1"/>
              <a:t>LeNet</a:t>
            </a:r>
            <a:r>
              <a:rPr lang="ru-RU" sz="1400" dirty="0"/>
              <a:t>,</a:t>
            </a:r>
            <a:r>
              <a:rPr lang="en-US" sz="1400" dirty="0"/>
              <a:t> 60K</a:t>
            </a:r>
            <a:r>
              <a:rPr lang="ru-RU" sz="1400" dirty="0"/>
              <a:t> весов, </a:t>
            </a:r>
            <a:r>
              <a:rPr lang="en-US" sz="1400" dirty="0" err="1"/>
              <a:t>LeCun</a:t>
            </a:r>
            <a:r>
              <a:rPr lang="en-US" sz="1400" dirty="0"/>
              <a:t> et al. </a:t>
            </a:r>
            <a:r>
              <a:rPr lang="en-US" sz="1400" dirty="0">
                <a:hlinkClick r:id="rId2"/>
              </a:rPr>
              <a:t>http://yann.lecun.com/exdb/publis/pdf/lecun-01a.pdf</a:t>
            </a:r>
            <a:r>
              <a:rPr lang="en-US" sz="1400" dirty="0"/>
              <a:t> </a:t>
            </a:r>
          </a:p>
          <a:p>
            <a:pPr marL="0" indent="0">
              <a:buNone/>
            </a:pPr>
            <a:r>
              <a:rPr lang="en-US" sz="1400" b="1" dirty="0"/>
              <a:t>2012</a:t>
            </a:r>
            <a:r>
              <a:rPr lang="en-US" sz="1400" dirty="0"/>
              <a:t> </a:t>
            </a:r>
            <a:r>
              <a:rPr lang="ru-RU" sz="1400" dirty="0"/>
              <a:t>1К классов</a:t>
            </a:r>
            <a:r>
              <a:rPr lang="en-US" sz="1400" dirty="0"/>
              <a:t> (ILSVRC)</a:t>
            </a:r>
            <a:r>
              <a:rPr lang="ru-RU" sz="1400" dirty="0"/>
              <a:t> 15% ошибок топ 5</a:t>
            </a:r>
          </a:p>
          <a:p>
            <a:pPr marL="457200" lvl="1" indent="0">
              <a:buNone/>
            </a:pPr>
            <a:r>
              <a:rPr lang="en-US" sz="1400" dirty="0" err="1"/>
              <a:t>AlexNet</a:t>
            </a:r>
            <a:r>
              <a:rPr lang="ru-RU" sz="1400" dirty="0"/>
              <a:t>, </a:t>
            </a:r>
            <a:r>
              <a:rPr lang="en-US" sz="1400" dirty="0"/>
              <a:t>60M</a:t>
            </a:r>
            <a:r>
              <a:rPr lang="ru-RU" sz="1400" dirty="0"/>
              <a:t> весов, </a:t>
            </a:r>
            <a:r>
              <a:rPr lang="en-US" sz="1400" dirty="0" err="1"/>
              <a:t>Krizhevsky</a:t>
            </a:r>
            <a:r>
              <a:rPr lang="en-US" sz="1400" dirty="0"/>
              <a:t> et al. </a:t>
            </a:r>
            <a:r>
              <a:rPr lang="en-US" sz="1400" dirty="0">
                <a:hlinkClick r:id="rId3"/>
              </a:rPr>
              <a:t>https://papers.nips.cc/paper/4824-imagenet-classification-with-deep-convolutional-neural-networks.pdf</a:t>
            </a:r>
            <a:endParaRPr lang="en-US" sz="1400" dirty="0"/>
          </a:p>
          <a:p>
            <a:pPr marL="0" indent="0">
              <a:buNone/>
            </a:pPr>
            <a:r>
              <a:rPr lang="en-US" sz="1400" b="1" dirty="0"/>
              <a:t>2014</a:t>
            </a:r>
            <a:r>
              <a:rPr lang="en-US" sz="1400" dirty="0"/>
              <a:t> </a:t>
            </a:r>
            <a:r>
              <a:rPr lang="ru-RU" sz="1400" dirty="0"/>
              <a:t>1К классов</a:t>
            </a:r>
            <a:r>
              <a:rPr lang="en-US" sz="1400" dirty="0"/>
              <a:t> (ILSVRC)</a:t>
            </a:r>
            <a:r>
              <a:rPr lang="ru-RU" sz="1400" dirty="0"/>
              <a:t> 6.7% ошибок топ</a:t>
            </a:r>
            <a:r>
              <a:rPr lang="en-US" sz="1400" dirty="0"/>
              <a:t> 5</a:t>
            </a:r>
          </a:p>
          <a:p>
            <a:pPr marL="457200" lvl="1" indent="0">
              <a:buNone/>
            </a:pPr>
            <a:r>
              <a:rPr lang="en-US" sz="1400" dirty="0" err="1"/>
              <a:t>GoogLeNet</a:t>
            </a:r>
            <a:r>
              <a:rPr lang="ru-RU" sz="1400" dirty="0"/>
              <a:t>, </a:t>
            </a:r>
            <a:r>
              <a:rPr lang="en-US" sz="1400" dirty="0"/>
              <a:t>4M</a:t>
            </a:r>
            <a:r>
              <a:rPr lang="ru-RU" sz="1400" dirty="0"/>
              <a:t> весов,</a:t>
            </a:r>
            <a:r>
              <a:rPr lang="en-US" sz="1400" dirty="0"/>
              <a:t> </a:t>
            </a:r>
            <a:r>
              <a:rPr lang="en-US" sz="1400" dirty="0" err="1"/>
              <a:t>Szegedy</a:t>
            </a:r>
            <a:r>
              <a:rPr lang="en-US" sz="1400" dirty="0"/>
              <a:t> @ Google et al. </a:t>
            </a:r>
            <a:r>
              <a:rPr lang="en-US" sz="1400" dirty="0">
                <a:hlinkClick r:id="rId4"/>
              </a:rPr>
              <a:t>https://arxiv.org/abs/1409.4842</a:t>
            </a:r>
            <a:r>
              <a:rPr lang="en-US" sz="1400" dirty="0"/>
              <a:t> </a:t>
            </a:r>
          </a:p>
          <a:p>
            <a:pPr marL="0" indent="0">
              <a:buNone/>
            </a:pPr>
            <a:r>
              <a:rPr lang="en-US" sz="1400" b="1" dirty="0"/>
              <a:t>2014</a:t>
            </a:r>
            <a:r>
              <a:rPr lang="en-US" sz="1400" dirty="0"/>
              <a:t> </a:t>
            </a:r>
            <a:r>
              <a:rPr lang="ru-RU" sz="1400" dirty="0"/>
              <a:t>1К классов</a:t>
            </a:r>
            <a:r>
              <a:rPr lang="en-US" sz="1400" dirty="0"/>
              <a:t> (ILSVRC)</a:t>
            </a:r>
            <a:r>
              <a:rPr lang="ru-RU" sz="1400" dirty="0"/>
              <a:t> 7.3% ошибок топ </a:t>
            </a:r>
            <a:r>
              <a:rPr lang="en-US" sz="1400" dirty="0"/>
              <a:t>5</a:t>
            </a:r>
          </a:p>
          <a:p>
            <a:pPr marL="457200" lvl="1" indent="0">
              <a:buNone/>
            </a:pPr>
            <a:r>
              <a:rPr lang="en-US" sz="1400" dirty="0"/>
              <a:t>VGG</a:t>
            </a:r>
            <a:r>
              <a:rPr lang="ru-RU" sz="1400" dirty="0"/>
              <a:t>,</a:t>
            </a:r>
            <a:r>
              <a:rPr lang="en-US" sz="1400" dirty="0"/>
              <a:t> 140M</a:t>
            </a:r>
            <a:r>
              <a:rPr lang="ru-RU" sz="1400" dirty="0"/>
              <a:t> весов,</a:t>
            </a:r>
            <a:r>
              <a:rPr lang="en-US" sz="1400" dirty="0"/>
              <a:t> </a:t>
            </a:r>
            <a:r>
              <a:rPr lang="en-US" sz="1400" dirty="0" err="1"/>
              <a:t>Simonyan</a:t>
            </a:r>
            <a:r>
              <a:rPr lang="en-US" sz="1400" dirty="0"/>
              <a:t>, Zisserman</a:t>
            </a:r>
            <a:r>
              <a:rPr lang="ru-RU" sz="1400" dirty="0"/>
              <a:t> </a:t>
            </a:r>
            <a:r>
              <a:rPr lang="en-US" sz="1400" dirty="0">
                <a:hlinkClick r:id="rId5"/>
              </a:rPr>
              <a:t>https://arxiv.org/pdf/1409.1556</a:t>
            </a:r>
            <a:endParaRPr lang="en-US" sz="1400" dirty="0"/>
          </a:p>
          <a:p>
            <a:pPr marL="0" indent="0">
              <a:buNone/>
            </a:pPr>
            <a:r>
              <a:rPr lang="en-US" sz="1400" b="1" dirty="0"/>
              <a:t>2015</a:t>
            </a:r>
            <a:r>
              <a:rPr lang="en-US" sz="1400" dirty="0"/>
              <a:t> </a:t>
            </a:r>
            <a:r>
              <a:rPr lang="ru-RU" sz="1400" dirty="0"/>
              <a:t>1К классов </a:t>
            </a:r>
            <a:r>
              <a:rPr lang="en-US" sz="1400" dirty="0"/>
              <a:t>(ILSVRC)  </a:t>
            </a:r>
            <a:r>
              <a:rPr lang="ru-RU" sz="1400" dirty="0"/>
              <a:t>3.6% ошибок топ </a:t>
            </a:r>
            <a:r>
              <a:rPr lang="en-US" sz="1400" dirty="0"/>
              <a:t>5</a:t>
            </a:r>
            <a:endParaRPr lang="ru-RU" sz="1400" dirty="0"/>
          </a:p>
          <a:p>
            <a:pPr marL="457200" lvl="1" indent="0">
              <a:buNone/>
            </a:pPr>
            <a:r>
              <a:rPr lang="en-US" sz="1400" dirty="0" err="1"/>
              <a:t>ResNet</a:t>
            </a:r>
            <a:r>
              <a:rPr lang="ru-RU" sz="1400" dirty="0"/>
              <a:t>,</a:t>
            </a:r>
            <a:r>
              <a:rPr lang="en-US" sz="1400" dirty="0"/>
              <a:t> </a:t>
            </a:r>
            <a:r>
              <a:rPr lang="ru-RU" sz="1400" dirty="0"/>
              <a:t>60М весов, </a:t>
            </a:r>
            <a:r>
              <a:rPr lang="en-US" sz="1400" dirty="0" err="1"/>
              <a:t>Kaiming</a:t>
            </a:r>
            <a:r>
              <a:rPr lang="en-US" sz="1400" dirty="0"/>
              <a:t> He @ Microsoft et al. </a:t>
            </a:r>
            <a:r>
              <a:rPr lang="en-US" sz="1400" dirty="0">
                <a:hlinkClick r:id="rId6"/>
              </a:rPr>
              <a:t>https://arxiv.org/abs/1512.03385</a:t>
            </a:r>
            <a:endParaRPr lang="en-US" sz="1400" dirty="0"/>
          </a:p>
          <a:p>
            <a:pPr marL="0" indent="0">
              <a:buNone/>
            </a:pPr>
            <a:r>
              <a:rPr lang="en-US" sz="1400" b="1" dirty="0">
                <a:solidFill>
                  <a:schemeClr val="bg1"/>
                </a:solidFill>
              </a:rPr>
              <a:t>2022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ru-RU" sz="1400" dirty="0">
                <a:solidFill>
                  <a:schemeClr val="bg1"/>
                </a:solidFill>
              </a:rPr>
              <a:t>1К классов 14% ошибок топ 1</a:t>
            </a:r>
          </a:p>
          <a:p>
            <a:pPr marL="457200" lvl="1" indent="0">
              <a:buNone/>
            </a:pPr>
            <a:r>
              <a:rPr lang="ru-RU" sz="1400" dirty="0">
                <a:solidFill>
                  <a:schemeClr val="bg1"/>
                </a:solidFill>
              </a:rPr>
              <a:t>Семейство </a:t>
            </a:r>
            <a:r>
              <a:rPr lang="en-US" sz="1400" dirty="0" err="1">
                <a:solidFill>
                  <a:schemeClr val="bg1"/>
                </a:solidFill>
              </a:rPr>
              <a:t>ConvNeXt</a:t>
            </a:r>
            <a:r>
              <a:rPr lang="ru-RU" sz="1400" dirty="0">
                <a:solidFill>
                  <a:schemeClr val="bg1"/>
                </a:solidFill>
              </a:rPr>
              <a:t>,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ru-RU" sz="1400" dirty="0">
                <a:solidFill>
                  <a:schemeClr val="bg1"/>
                </a:solidFill>
              </a:rPr>
              <a:t>30-350М весов, </a:t>
            </a:r>
            <a:r>
              <a:rPr lang="en-US" sz="1400" dirty="0">
                <a:solidFill>
                  <a:schemeClr val="bg1"/>
                </a:solidFill>
              </a:rPr>
              <a:t>Liu, Mao, et al. </a:t>
            </a:r>
            <a:r>
              <a:rPr lang="en-US" sz="1400" dirty="0">
                <a:solidFill>
                  <a:schemeClr val="bg1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https://arxiv.org/pdf/2201.03545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8" name="Content Placeholder 7" descr="A picture containing sketch, diagram, drawing, plan&#10;&#10;Description automatically generated">
            <a:extLst>
              <a:ext uri="{FF2B5EF4-FFF2-40B4-BE49-F238E27FC236}">
                <a16:creationId xmlns:a16="http://schemas.microsoft.com/office/drawing/2014/main" id="{7D77BAB6-1FB7-16A0-F186-C29331ECC3C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956904"/>
            <a:ext cx="5181600" cy="1946486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17EF806-1A31-F639-4A02-AB39378FF68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72200" y="1325110"/>
            <a:ext cx="5181600" cy="147961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72EBC31-2B96-88F8-FE97-D5A5FDAB2ED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72200" y="4949189"/>
            <a:ext cx="5181600" cy="128116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35B60BF-E547-6AE0-A337-63D9F120006F}"/>
              </a:ext>
            </a:extLst>
          </p:cNvPr>
          <p:cNvSpPr txBox="1"/>
          <p:nvPr/>
        </p:nvSpPr>
        <p:spPr>
          <a:xfrm>
            <a:off x="10615713" y="1697412"/>
            <a:ext cx="738087" cy="369332"/>
          </a:xfrm>
          <a:custGeom>
            <a:avLst/>
            <a:gdLst>
              <a:gd name="connsiteX0" fmla="*/ 0 w 738087"/>
              <a:gd name="connsiteY0" fmla="*/ 0 h 369332"/>
              <a:gd name="connsiteX1" fmla="*/ 369044 w 738087"/>
              <a:gd name="connsiteY1" fmla="*/ 0 h 369332"/>
              <a:gd name="connsiteX2" fmla="*/ 738087 w 738087"/>
              <a:gd name="connsiteY2" fmla="*/ 0 h 369332"/>
              <a:gd name="connsiteX3" fmla="*/ 738087 w 738087"/>
              <a:gd name="connsiteY3" fmla="*/ 369332 h 369332"/>
              <a:gd name="connsiteX4" fmla="*/ 369044 w 738087"/>
              <a:gd name="connsiteY4" fmla="*/ 369332 h 369332"/>
              <a:gd name="connsiteX5" fmla="*/ 0 w 738087"/>
              <a:gd name="connsiteY5" fmla="*/ 369332 h 369332"/>
              <a:gd name="connsiteX6" fmla="*/ 0 w 738087"/>
              <a:gd name="connsiteY6" fmla="*/ 0 h 36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38087" h="369332" fill="none" extrusionOk="0">
                <a:moveTo>
                  <a:pt x="0" y="0"/>
                </a:moveTo>
                <a:cubicBezTo>
                  <a:pt x="137928" y="-13132"/>
                  <a:pt x="291710" y="26603"/>
                  <a:pt x="369044" y="0"/>
                </a:cubicBezTo>
                <a:cubicBezTo>
                  <a:pt x="446378" y="-26603"/>
                  <a:pt x="609937" y="4698"/>
                  <a:pt x="738087" y="0"/>
                </a:cubicBezTo>
                <a:cubicBezTo>
                  <a:pt x="742750" y="78300"/>
                  <a:pt x="704164" y="273830"/>
                  <a:pt x="738087" y="369332"/>
                </a:cubicBezTo>
                <a:cubicBezTo>
                  <a:pt x="584459" y="403978"/>
                  <a:pt x="479609" y="349256"/>
                  <a:pt x="369044" y="369332"/>
                </a:cubicBezTo>
                <a:cubicBezTo>
                  <a:pt x="258479" y="389408"/>
                  <a:pt x="109542" y="356234"/>
                  <a:pt x="0" y="369332"/>
                </a:cubicBezTo>
                <a:cubicBezTo>
                  <a:pt x="-10929" y="211991"/>
                  <a:pt x="9694" y="102059"/>
                  <a:pt x="0" y="0"/>
                </a:cubicBezTo>
                <a:close/>
              </a:path>
              <a:path w="738087" h="369332" stroke="0" extrusionOk="0">
                <a:moveTo>
                  <a:pt x="0" y="0"/>
                </a:moveTo>
                <a:cubicBezTo>
                  <a:pt x="134371" y="-39797"/>
                  <a:pt x="295712" y="30279"/>
                  <a:pt x="376424" y="0"/>
                </a:cubicBezTo>
                <a:cubicBezTo>
                  <a:pt x="457136" y="-30279"/>
                  <a:pt x="562170" y="22110"/>
                  <a:pt x="738087" y="0"/>
                </a:cubicBezTo>
                <a:cubicBezTo>
                  <a:pt x="739688" y="156689"/>
                  <a:pt x="730811" y="256969"/>
                  <a:pt x="738087" y="369332"/>
                </a:cubicBezTo>
                <a:cubicBezTo>
                  <a:pt x="594414" y="401675"/>
                  <a:pt x="477933" y="329077"/>
                  <a:pt x="354282" y="369332"/>
                </a:cubicBezTo>
                <a:cubicBezTo>
                  <a:pt x="230631" y="409587"/>
                  <a:pt x="89243" y="335887"/>
                  <a:pt x="0" y="369332"/>
                </a:cubicBezTo>
                <a:cubicBezTo>
                  <a:pt x="-39740" y="228528"/>
                  <a:pt x="25784" y="145152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40403384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LeNet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63823C5-8677-84FE-4E6C-58B923E96BF2}"/>
              </a:ext>
            </a:extLst>
          </p:cNvPr>
          <p:cNvSpPr txBox="1"/>
          <p:nvPr/>
        </p:nvSpPr>
        <p:spPr>
          <a:xfrm>
            <a:off x="11045112" y="4327859"/>
            <a:ext cx="922176" cy="369332"/>
          </a:xfrm>
          <a:custGeom>
            <a:avLst/>
            <a:gdLst>
              <a:gd name="connsiteX0" fmla="*/ 0 w 922176"/>
              <a:gd name="connsiteY0" fmla="*/ 0 h 369332"/>
              <a:gd name="connsiteX1" fmla="*/ 479532 w 922176"/>
              <a:gd name="connsiteY1" fmla="*/ 0 h 369332"/>
              <a:gd name="connsiteX2" fmla="*/ 922176 w 922176"/>
              <a:gd name="connsiteY2" fmla="*/ 0 h 369332"/>
              <a:gd name="connsiteX3" fmla="*/ 922176 w 922176"/>
              <a:gd name="connsiteY3" fmla="*/ 369332 h 369332"/>
              <a:gd name="connsiteX4" fmla="*/ 488753 w 922176"/>
              <a:gd name="connsiteY4" fmla="*/ 369332 h 369332"/>
              <a:gd name="connsiteX5" fmla="*/ 0 w 922176"/>
              <a:gd name="connsiteY5" fmla="*/ 369332 h 369332"/>
              <a:gd name="connsiteX6" fmla="*/ 0 w 922176"/>
              <a:gd name="connsiteY6" fmla="*/ 0 h 36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22176" h="369332" fill="none" extrusionOk="0">
                <a:moveTo>
                  <a:pt x="0" y="0"/>
                </a:moveTo>
                <a:cubicBezTo>
                  <a:pt x="142543" y="-55069"/>
                  <a:pt x="357375" y="3969"/>
                  <a:pt x="479532" y="0"/>
                </a:cubicBezTo>
                <a:cubicBezTo>
                  <a:pt x="601689" y="-3969"/>
                  <a:pt x="826191" y="36773"/>
                  <a:pt x="922176" y="0"/>
                </a:cubicBezTo>
                <a:cubicBezTo>
                  <a:pt x="933921" y="134342"/>
                  <a:pt x="883686" y="194768"/>
                  <a:pt x="922176" y="369332"/>
                </a:cubicBezTo>
                <a:cubicBezTo>
                  <a:pt x="735809" y="371886"/>
                  <a:pt x="642689" y="361832"/>
                  <a:pt x="488753" y="369332"/>
                </a:cubicBezTo>
                <a:cubicBezTo>
                  <a:pt x="334817" y="376832"/>
                  <a:pt x="166169" y="318722"/>
                  <a:pt x="0" y="369332"/>
                </a:cubicBezTo>
                <a:cubicBezTo>
                  <a:pt x="-11286" y="237050"/>
                  <a:pt x="41987" y="160948"/>
                  <a:pt x="0" y="0"/>
                </a:cubicBezTo>
                <a:close/>
              </a:path>
              <a:path w="922176" h="369332" stroke="0" extrusionOk="0">
                <a:moveTo>
                  <a:pt x="0" y="0"/>
                </a:moveTo>
                <a:cubicBezTo>
                  <a:pt x="204268" y="-13108"/>
                  <a:pt x="315878" y="53373"/>
                  <a:pt x="470310" y="0"/>
                </a:cubicBezTo>
                <a:cubicBezTo>
                  <a:pt x="624742" y="-53373"/>
                  <a:pt x="768049" y="4323"/>
                  <a:pt x="922176" y="0"/>
                </a:cubicBezTo>
                <a:cubicBezTo>
                  <a:pt x="952853" y="161583"/>
                  <a:pt x="882160" y="268811"/>
                  <a:pt x="922176" y="369332"/>
                </a:cubicBezTo>
                <a:cubicBezTo>
                  <a:pt x="818318" y="395382"/>
                  <a:pt x="587679" y="324914"/>
                  <a:pt x="479532" y="369332"/>
                </a:cubicBezTo>
                <a:cubicBezTo>
                  <a:pt x="371385" y="413750"/>
                  <a:pt x="122172" y="366183"/>
                  <a:pt x="0" y="369332"/>
                </a:cubicBezTo>
                <a:cubicBezTo>
                  <a:pt x="-40816" y="253869"/>
                  <a:pt x="17533" y="151034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4198544213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AlexNet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35B0953-C348-01D8-20F0-64CE19191748}"/>
              </a:ext>
            </a:extLst>
          </p:cNvPr>
          <p:cNvSpPr txBox="1"/>
          <p:nvPr/>
        </p:nvSpPr>
        <p:spPr>
          <a:xfrm>
            <a:off x="6207967" y="4952928"/>
            <a:ext cx="1236621" cy="369332"/>
          </a:xfrm>
          <a:custGeom>
            <a:avLst/>
            <a:gdLst>
              <a:gd name="connsiteX0" fmla="*/ 0 w 1236621"/>
              <a:gd name="connsiteY0" fmla="*/ 0 h 369332"/>
              <a:gd name="connsiteX1" fmla="*/ 412207 w 1236621"/>
              <a:gd name="connsiteY1" fmla="*/ 0 h 369332"/>
              <a:gd name="connsiteX2" fmla="*/ 812048 w 1236621"/>
              <a:gd name="connsiteY2" fmla="*/ 0 h 369332"/>
              <a:gd name="connsiteX3" fmla="*/ 1236621 w 1236621"/>
              <a:gd name="connsiteY3" fmla="*/ 0 h 369332"/>
              <a:gd name="connsiteX4" fmla="*/ 1236621 w 1236621"/>
              <a:gd name="connsiteY4" fmla="*/ 369332 h 369332"/>
              <a:gd name="connsiteX5" fmla="*/ 812048 w 1236621"/>
              <a:gd name="connsiteY5" fmla="*/ 369332 h 369332"/>
              <a:gd name="connsiteX6" fmla="*/ 412207 w 1236621"/>
              <a:gd name="connsiteY6" fmla="*/ 369332 h 369332"/>
              <a:gd name="connsiteX7" fmla="*/ 0 w 1236621"/>
              <a:gd name="connsiteY7" fmla="*/ 369332 h 369332"/>
              <a:gd name="connsiteX8" fmla="*/ 0 w 1236621"/>
              <a:gd name="connsiteY8" fmla="*/ 0 h 36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6621" h="369332" fill="none" extrusionOk="0">
                <a:moveTo>
                  <a:pt x="0" y="0"/>
                </a:moveTo>
                <a:cubicBezTo>
                  <a:pt x="169726" y="-1574"/>
                  <a:pt x="274629" y="23400"/>
                  <a:pt x="412207" y="0"/>
                </a:cubicBezTo>
                <a:cubicBezTo>
                  <a:pt x="549785" y="-23400"/>
                  <a:pt x="663994" y="14283"/>
                  <a:pt x="812048" y="0"/>
                </a:cubicBezTo>
                <a:cubicBezTo>
                  <a:pt x="960102" y="-14283"/>
                  <a:pt x="1094595" y="16118"/>
                  <a:pt x="1236621" y="0"/>
                </a:cubicBezTo>
                <a:cubicBezTo>
                  <a:pt x="1275690" y="181435"/>
                  <a:pt x="1225892" y="272604"/>
                  <a:pt x="1236621" y="369332"/>
                </a:cubicBezTo>
                <a:cubicBezTo>
                  <a:pt x="1109688" y="383883"/>
                  <a:pt x="919695" y="362332"/>
                  <a:pt x="812048" y="369332"/>
                </a:cubicBezTo>
                <a:cubicBezTo>
                  <a:pt x="704401" y="376332"/>
                  <a:pt x="547963" y="365002"/>
                  <a:pt x="412207" y="369332"/>
                </a:cubicBezTo>
                <a:cubicBezTo>
                  <a:pt x="276451" y="373662"/>
                  <a:pt x="106352" y="341009"/>
                  <a:pt x="0" y="369332"/>
                </a:cubicBezTo>
                <a:cubicBezTo>
                  <a:pt x="-7010" y="282290"/>
                  <a:pt x="4506" y="132170"/>
                  <a:pt x="0" y="0"/>
                </a:cubicBezTo>
                <a:close/>
              </a:path>
              <a:path w="1236621" h="369332" stroke="0" extrusionOk="0">
                <a:moveTo>
                  <a:pt x="0" y="0"/>
                </a:moveTo>
                <a:cubicBezTo>
                  <a:pt x="100772" y="-36219"/>
                  <a:pt x="319400" y="31549"/>
                  <a:pt x="399841" y="0"/>
                </a:cubicBezTo>
                <a:cubicBezTo>
                  <a:pt x="480282" y="-31549"/>
                  <a:pt x="676207" y="36590"/>
                  <a:pt x="774949" y="0"/>
                </a:cubicBezTo>
                <a:cubicBezTo>
                  <a:pt x="873691" y="-36590"/>
                  <a:pt x="1102582" y="20019"/>
                  <a:pt x="1236621" y="0"/>
                </a:cubicBezTo>
                <a:cubicBezTo>
                  <a:pt x="1270376" y="163948"/>
                  <a:pt x="1224817" y="206786"/>
                  <a:pt x="1236621" y="369332"/>
                </a:cubicBezTo>
                <a:cubicBezTo>
                  <a:pt x="1092668" y="397558"/>
                  <a:pt x="897388" y="347782"/>
                  <a:pt x="812048" y="369332"/>
                </a:cubicBezTo>
                <a:cubicBezTo>
                  <a:pt x="726708" y="390882"/>
                  <a:pt x="612651" y="328489"/>
                  <a:pt x="436939" y="369332"/>
                </a:cubicBezTo>
                <a:cubicBezTo>
                  <a:pt x="261227" y="410175"/>
                  <a:pt x="213897" y="365563"/>
                  <a:pt x="0" y="369332"/>
                </a:cubicBezTo>
                <a:cubicBezTo>
                  <a:pt x="-12422" y="236791"/>
                  <a:pt x="11060" y="7597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55785973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GoogLeNet</a:t>
            </a: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3549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E0593-3642-5A95-9D96-D543383E1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Точность нейронных сетей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564CA4-3C23-2A18-792B-033B9FAEA45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1400" b="1" dirty="0"/>
              <a:t>1998</a:t>
            </a:r>
            <a:r>
              <a:rPr lang="en-US" sz="1400" dirty="0"/>
              <a:t> </a:t>
            </a:r>
            <a:r>
              <a:rPr lang="ru-RU" sz="1400" dirty="0"/>
              <a:t>10 классов</a:t>
            </a:r>
            <a:r>
              <a:rPr lang="en-US" sz="1400" dirty="0"/>
              <a:t> </a:t>
            </a:r>
            <a:r>
              <a:rPr lang="ru-RU" sz="1400" dirty="0"/>
              <a:t>(</a:t>
            </a:r>
            <a:r>
              <a:rPr lang="en-US" sz="1400" dirty="0"/>
              <a:t>MNIST</a:t>
            </a:r>
            <a:r>
              <a:rPr lang="ru-RU" sz="1400" dirty="0"/>
              <a:t>) 1.7</a:t>
            </a:r>
            <a:r>
              <a:rPr lang="en-US" sz="1400" dirty="0"/>
              <a:t>% </a:t>
            </a:r>
            <a:r>
              <a:rPr lang="ru-RU" sz="1400" dirty="0"/>
              <a:t>ошибок топ 1</a:t>
            </a:r>
          </a:p>
          <a:p>
            <a:pPr marL="457200" lvl="1" indent="0">
              <a:buNone/>
            </a:pPr>
            <a:r>
              <a:rPr lang="en-US" sz="1400" dirty="0" err="1"/>
              <a:t>LeNet</a:t>
            </a:r>
            <a:r>
              <a:rPr lang="ru-RU" sz="1400" dirty="0"/>
              <a:t>,</a:t>
            </a:r>
            <a:r>
              <a:rPr lang="en-US" sz="1400" dirty="0"/>
              <a:t> 60K</a:t>
            </a:r>
            <a:r>
              <a:rPr lang="ru-RU" sz="1400" dirty="0"/>
              <a:t> весов, </a:t>
            </a:r>
            <a:r>
              <a:rPr lang="en-US" sz="1400" dirty="0" err="1"/>
              <a:t>LeCun</a:t>
            </a:r>
            <a:r>
              <a:rPr lang="en-US" sz="1400" dirty="0"/>
              <a:t> et al. </a:t>
            </a:r>
            <a:r>
              <a:rPr lang="en-US" sz="1400" dirty="0">
                <a:hlinkClick r:id="rId2"/>
              </a:rPr>
              <a:t>http://yann.lecun.com/exdb/publis/pdf/lecun-01a.pdf</a:t>
            </a:r>
            <a:r>
              <a:rPr lang="en-US" sz="1400" dirty="0"/>
              <a:t> </a:t>
            </a:r>
          </a:p>
          <a:p>
            <a:pPr marL="0" indent="0">
              <a:buNone/>
            </a:pPr>
            <a:r>
              <a:rPr lang="en-US" sz="1400" b="1" dirty="0"/>
              <a:t>2012</a:t>
            </a:r>
            <a:r>
              <a:rPr lang="en-US" sz="1400" dirty="0"/>
              <a:t> </a:t>
            </a:r>
            <a:r>
              <a:rPr lang="ru-RU" sz="1400" dirty="0"/>
              <a:t>1К классов</a:t>
            </a:r>
            <a:r>
              <a:rPr lang="en-US" sz="1400" dirty="0"/>
              <a:t> (ILSVRC)</a:t>
            </a:r>
            <a:r>
              <a:rPr lang="ru-RU" sz="1400" dirty="0"/>
              <a:t> 15% ошибок топ 5</a:t>
            </a:r>
          </a:p>
          <a:p>
            <a:pPr marL="457200" lvl="1" indent="0">
              <a:buNone/>
            </a:pPr>
            <a:r>
              <a:rPr lang="en-US" sz="1400" dirty="0" err="1"/>
              <a:t>AlexNet</a:t>
            </a:r>
            <a:r>
              <a:rPr lang="ru-RU" sz="1400" dirty="0"/>
              <a:t>, </a:t>
            </a:r>
            <a:r>
              <a:rPr lang="en-US" sz="1400" dirty="0"/>
              <a:t>60M</a:t>
            </a:r>
            <a:r>
              <a:rPr lang="ru-RU" sz="1400" dirty="0"/>
              <a:t> весов, </a:t>
            </a:r>
            <a:r>
              <a:rPr lang="en-US" sz="1400" dirty="0" err="1"/>
              <a:t>Krizhevsky</a:t>
            </a:r>
            <a:r>
              <a:rPr lang="en-US" sz="1400" dirty="0"/>
              <a:t> et al. </a:t>
            </a:r>
            <a:r>
              <a:rPr lang="en-US" sz="1400" dirty="0">
                <a:hlinkClick r:id="rId3"/>
              </a:rPr>
              <a:t>https://papers.nips.cc/paper/4824-imagenet-classification-with-deep-convolutional-neural-networks.pdf</a:t>
            </a:r>
            <a:endParaRPr lang="en-US" sz="1400" dirty="0"/>
          </a:p>
          <a:p>
            <a:pPr marL="0" indent="0">
              <a:buNone/>
            </a:pPr>
            <a:r>
              <a:rPr lang="en-US" sz="1400" b="1" dirty="0"/>
              <a:t>2014</a:t>
            </a:r>
            <a:r>
              <a:rPr lang="en-US" sz="1400" dirty="0"/>
              <a:t> </a:t>
            </a:r>
            <a:r>
              <a:rPr lang="ru-RU" sz="1400" dirty="0"/>
              <a:t>1К классов</a:t>
            </a:r>
            <a:r>
              <a:rPr lang="en-US" sz="1400" dirty="0"/>
              <a:t> (ILSVRC)</a:t>
            </a:r>
            <a:r>
              <a:rPr lang="ru-RU" sz="1400" dirty="0"/>
              <a:t> 6.7% ошибок топ</a:t>
            </a:r>
            <a:r>
              <a:rPr lang="en-US" sz="1400" dirty="0"/>
              <a:t> 5</a:t>
            </a:r>
          </a:p>
          <a:p>
            <a:pPr marL="457200" lvl="1" indent="0">
              <a:buNone/>
            </a:pPr>
            <a:r>
              <a:rPr lang="en-US" sz="1400" dirty="0" err="1"/>
              <a:t>GoogLeNet</a:t>
            </a:r>
            <a:r>
              <a:rPr lang="ru-RU" sz="1400" dirty="0"/>
              <a:t>, </a:t>
            </a:r>
            <a:r>
              <a:rPr lang="en-US" sz="1400" dirty="0"/>
              <a:t>4M</a:t>
            </a:r>
            <a:r>
              <a:rPr lang="ru-RU" sz="1400" dirty="0"/>
              <a:t> весов,</a:t>
            </a:r>
            <a:r>
              <a:rPr lang="en-US" sz="1400" dirty="0"/>
              <a:t> </a:t>
            </a:r>
            <a:r>
              <a:rPr lang="en-US" sz="1400" dirty="0" err="1"/>
              <a:t>Szegedy</a:t>
            </a:r>
            <a:r>
              <a:rPr lang="en-US" sz="1400" dirty="0"/>
              <a:t> @ Google et al. </a:t>
            </a:r>
            <a:r>
              <a:rPr lang="en-US" sz="1400" dirty="0">
                <a:hlinkClick r:id="rId4"/>
              </a:rPr>
              <a:t>https://arxiv.org/abs/1409.4842</a:t>
            </a:r>
            <a:r>
              <a:rPr lang="en-US" sz="1400" dirty="0"/>
              <a:t> </a:t>
            </a:r>
          </a:p>
          <a:p>
            <a:pPr marL="0" indent="0">
              <a:buNone/>
            </a:pPr>
            <a:r>
              <a:rPr lang="en-US" sz="1400" b="1" dirty="0"/>
              <a:t>2014</a:t>
            </a:r>
            <a:r>
              <a:rPr lang="en-US" sz="1400" dirty="0"/>
              <a:t> </a:t>
            </a:r>
            <a:r>
              <a:rPr lang="ru-RU" sz="1400" dirty="0"/>
              <a:t>1К классов</a:t>
            </a:r>
            <a:r>
              <a:rPr lang="en-US" sz="1400" dirty="0"/>
              <a:t> (ILSVRC)</a:t>
            </a:r>
            <a:r>
              <a:rPr lang="ru-RU" sz="1400" dirty="0"/>
              <a:t> 7.3% ошибок топ </a:t>
            </a:r>
            <a:r>
              <a:rPr lang="en-US" sz="1400" dirty="0"/>
              <a:t>5</a:t>
            </a:r>
          </a:p>
          <a:p>
            <a:pPr marL="457200" lvl="1" indent="0">
              <a:buNone/>
            </a:pPr>
            <a:r>
              <a:rPr lang="en-US" sz="1400" dirty="0"/>
              <a:t>VGG</a:t>
            </a:r>
            <a:r>
              <a:rPr lang="ru-RU" sz="1400" dirty="0"/>
              <a:t>,</a:t>
            </a:r>
            <a:r>
              <a:rPr lang="en-US" sz="1400" dirty="0"/>
              <a:t> 140M</a:t>
            </a:r>
            <a:r>
              <a:rPr lang="ru-RU" sz="1400" dirty="0"/>
              <a:t> весов,</a:t>
            </a:r>
            <a:r>
              <a:rPr lang="en-US" sz="1400" dirty="0"/>
              <a:t> </a:t>
            </a:r>
            <a:r>
              <a:rPr lang="en-US" sz="1400" dirty="0" err="1"/>
              <a:t>Simonyan</a:t>
            </a:r>
            <a:r>
              <a:rPr lang="en-US" sz="1400" dirty="0"/>
              <a:t>, Zisserman</a:t>
            </a:r>
            <a:r>
              <a:rPr lang="ru-RU" sz="1400" dirty="0"/>
              <a:t> </a:t>
            </a:r>
            <a:r>
              <a:rPr lang="en-US" sz="1400" dirty="0">
                <a:hlinkClick r:id="rId5"/>
              </a:rPr>
              <a:t>https://arxiv.org/pdf/1409.1556</a:t>
            </a:r>
            <a:endParaRPr lang="en-US" sz="1400" dirty="0"/>
          </a:p>
          <a:p>
            <a:pPr marL="0" indent="0">
              <a:buNone/>
            </a:pPr>
            <a:r>
              <a:rPr lang="en-US" sz="1400" b="1" dirty="0"/>
              <a:t>2015</a:t>
            </a:r>
            <a:r>
              <a:rPr lang="en-US" sz="1400" dirty="0"/>
              <a:t> </a:t>
            </a:r>
            <a:r>
              <a:rPr lang="ru-RU" sz="1400" dirty="0"/>
              <a:t>1К классов </a:t>
            </a:r>
            <a:r>
              <a:rPr lang="en-US" sz="1400" dirty="0"/>
              <a:t>(ILSVRC)  </a:t>
            </a:r>
            <a:r>
              <a:rPr lang="ru-RU" sz="1400" dirty="0"/>
              <a:t>3.6% ошибок топ </a:t>
            </a:r>
            <a:r>
              <a:rPr lang="en-US" sz="1400" dirty="0"/>
              <a:t>5</a:t>
            </a:r>
            <a:endParaRPr lang="ru-RU" sz="1400" dirty="0"/>
          </a:p>
          <a:p>
            <a:pPr marL="457200" lvl="1" indent="0">
              <a:buNone/>
            </a:pPr>
            <a:r>
              <a:rPr lang="en-US" sz="1400" dirty="0" err="1"/>
              <a:t>ResNet</a:t>
            </a:r>
            <a:r>
              <a:rPr lang="ru-RU" sz="1400" dirty="0"/>
              <a:t>,</a:t>
            </a:r>
            <a:r>
              <a:rPr lang="en-US" sz="1400" dirty="0"/>
              <a:t> </a:t>
            </a:r>
            <a:r>
              <a:rPr lang="ru-RU" sz="1400" dirty="0"/>
              <a:t>60М весов, </a:t>
            </a:r>
            <a:r>
              <a:rPr lang="en-US" sz="1400" dirty="0" err="1"/>
              <a:t>Kaiming</a:t>
            </a:r>
            <a:r>
              <a:rPr lang="en-US" sz="1400" dirty="0"/>
              <a:t> He @ Microsoft et al. </a:t>
            </a:r>
            <a:r>
              <a:rPr lang="en-US" sz="1400" dirty="0">
                <a:hlinkClick r:id="rId6"/>
              </a:rPr>
              <a:t>https://arxiv.org/abs/1512.03385</a:t>
            </a:r>
            <a:endParaRPr lang="en-US" sz="1400" dirty="0"/>
          </a:p>
          <a:p>
            <a:pPr marL="0" indent="0">
              <a:buNone/>
            </a:pPr>
            <a:r>
              <a:rPr lang="en-US" sz="1400" b="1" dirty="0"/>
              <a:t>2022</a:t>
            </a:r>
            <a:r>
              <a:rPr lang="en-US" sz="1400" dirty="0"/>
              <a:t> </a:t>
            </a:r>
            <a:r>
              <a:rPr lang="ru-RU" sz="1400" dirty="0"/>
              <a:t>1К классов 14% ошибок топ 1</a:t>
            </a:r>
          </a:p>
          <a:p>
            <a:pPr marL="457200" lvl="1" indent="0">
              <a:buNone/>
            </a:pPr>
            <a:r>
              <a:rPr lang="ru-RU" sz="1400" dirty="0"/>
              <a:t>Семейство </a:t>
            </a:r>
            <a:r>
              <a:rPr lang="en-US" sz="1400" dirty="0" err="1"/>
              <a:t>ConvNeXt</a:t>
            </a:r>
            <a:r>
              <a:rPr lang="ru-RU" sz="1400" dirty="0"/>
              <a:t>,</a:t>
            </a:r>
            <a:r>
              <a:rPr lang="en-US" sz="1400" dirty="0"/>
              <a:t> </a:t>
            </a:r>
            <a:r>
              <a:rPr lang="ru-RU" sz="1400" dirty="0"/>
              <a:t>30-350М весов, </a:t>
            </a:r>
            <a:r>
              <a:rPr lang="en-US" sz="1400" dirty="0"/>
              <a:t>Liu, Mao, et al. </a:t>
            </a:r>
            <a:r>
              <a:rPr lang="en-US" sz="1400" dirty="0">
                <a:hlinkClick r:id="rId7"/>
              </a:rPr>
              <a:t>https://arxiv.org/pdf/2201.03545</a:t>
            </a:r>
            <a:r>
              <a:rPr lang="en-US" sz="1400" dirty="0"/>
              <a:t> </a:t>
            </a:r>
          </a:p>
        </p:txBody>
      </p:sp>
      <p:pic>
        <p:nvPicPr>
          <p:cNvPr id="8" name="Content Placeholder 7" descr="A picture containing sketch, diagram, drawing, plan&#10;&#10;Description automatically generated">
            <a:extLst>
              <a:ext uri="{FF2B5EF4-FFF2-40B4-BE49-F238E27FC236}">
                <a16:creationId xmlns:a16="http://schemas.microsoft.com/office/drawing/2014/main" id="{7D77BAB6-1FB7-16A0-F186-C29331ECC3C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956904"/>
            <a:ext cx="5181600" cy="1946486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17EF806-1A31-F639-4A02-AB39378FF68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72200" y="1325110"/>
            <a:ext cx="5181600" cy="147961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72EBC31-2B96-88F8-FE97-D5A5FDAB2ED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72200" y="4949189"/>
            <a:ext cx="5181600" cy="128116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35B60BF-E547-6AE0-A337-63D9F120006F}"/>
              </a:ext>
            </a:extLst>
          </p:cNvPr>
          <p:cNvSpPr txBox="1"/>
          <p:nvPr/>
        </p:nvSpPr>
        <p:spPr>
          <a:xfrm>
            <a:off x="10615713" y="1697412"/>
            <a:ext cx="738087" cy="369332"/>
          </a:xfrm>
          <a:custGeom>
            <a:avLst/>
            <a:gdLst>
              <a:gd name="connsiteX0" fmla="*/ 0 w 738087"/>
              <a:gd name="connsiteY0" fmla="*/ 0 h 369332"/>
              <a:gd name="connsiteX1" fmla="*/ 369044 w 738087"/>
              <a:gd name="connsiteY1" fmla="*/ 0 h 369332"/>
              <a:gd name="connsiteX2" fmla="*/ 738087 w 738087"/>
              <a:gd name="connsiteY2" fmla="*/ 0 h 369332"/>
              <a:gd name="connsiteX3" fmla="*/ 738087 w 738087"/>
              <a:gd name="connsiteY3" fmla="*/ 369332 h 369332"/>
              <a:gd name="connsiteX4" fmla="*/ 369044 w 738087"/>
              <a:gd name="connsiteY4" fmla="*/ 369332 h 369332"/>
              <a:gd name="connsiteX5" fmla="*/ 0 w 738087"/>
              <a:gd name="connsiteY5" fmla="*/ 369332 h 369332"/>
              <a:gd name="connsiteX6" fmla="*/ 0 w 738087"/>
              <a:gd name="connsiteY6" fmla="*/ 0 h 36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38087" h="369332" fill="none" extrusionOk="0">
                <a:moveTo>
                  <a:pt x="0" y="0"/>
                </a:moveTo>
                <a:cubicBezTo>
                  <a:pt x="137928" y="-13132"/>
                  <a:pt x="291710" y="26603"/>
                  <a:pt x="369044" y="0"/>
                </a:cubicBezTo>
                <a:cubicBezTo>
                  <a:pt x="446378" y="-26603"/>
                  <a:pt x="609937" y="4698"/>
                  <a:pt x="738087" y="0"/>
                </a:cubicBezTo>
                <a:cubicBezTo>
                  <a:pt x="742750" y="78300"/>
                  <a:pt x="704164" y="273830"/>
                  <a:pt x="738087" y="369332"/>
                </a:cubicBezTo>
                <a:cubicBezTo>
                  <a:pt x="584459" y="403978"/>
                  <a:pt x="479609" y="349256"/>
                  <a:pt x="369044" y="369332"/>
                </a:cubicBezTo>
                <a:cubicBezTo>
                  <a:pt x="258479" y="389408"/>
                  <a:pt x="109542" y="356234"/>
                  <a:pt x="0" y="369332"/>
                </a:cubicBezTo>
                <a:cubicBezTo>
                  <a:pt x="-10929" y="211991"/>
                  <a:pt x="9694" y="102059"/>
                  <a:pt x="0" y="0"/>
                </a:cubicBezTo>
                <a:close/>
              </a:path>
              <a:path w="738087" h="369332" stroke="0" extrusionOk="0">
                <a:moveTo>
                  <a:pt x="0" y="0"/>
                </a:moveTo>
                <a:cubicBezTo>
                  <a:pt x="134371" y="-39797"/>
                  <a:pt x="295712" y="30279"/>
                  <a:pt x="376424" y="0"/>
                </a:cubicBezTo>
                <a:cubicBezTo>
                  <a:pt x="457136" y="-30279"/>
                  <a:pt x="562170" y="22110"/>
                  <a:pt x="738087" y="0"/>
                </a:cubicBezTo>
                <a:cubicBezTo>
                  <a:pt x="739688" y="156689"/>
                  <a:pt x="730811" y="256969"/>
                  <a:pt x="738087" y="369332"/>
                </a:cubicBezTo>
                <a:cubicBezTo>
                  <a:pt x="594414" y="401675"/>
                  <a:pt x="477933" y="329077"/>
                  <a:pt x="354282" y="369332"/>
                </a:cubicBezTo>
                <a:cubicBezTo>
                  <a:pt x="230631" y="409587"/>
                  <a:pt x="89243" y="335887"/>
                  <a:pt x="0" y="369332"/>
                </a:cubicBezTo>
                <a:cubicBezTo>
                  <a:pt x="-39740" y="228528"/>
                  <a:pt x="25784" y="145152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40403384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LeNet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63823C5-8677-84FE-4E6C-58B923E96BF2}"/>
              </a:ext>
            </a:extLst>
          </p:cNvPr>
          <p:cNvSpPr txBox="1"/>
          <p:nvPr/>
        </p:nvSpPr>
        <p:spPr>
          <a:xfrm>
            <a:off x="11045112" y="4327859"/>
            <a:ext cx="922176" cy="369332"/>
          </a:xfrm>
          <a:custGeom>
            <a:avLst/>
            <a:gdLst>
              <a:gd name="connsiteX0" fmla="*/ 0 w 922176"/>
              <a:gd name="connsiteY0" fmla="*/ 0 h 369332"/>
              <a:gd name="connsiteX1" fmla="*/ 479532 w 922176"/>
              <a:gd name="connsiteY1" fmla="*/ 0 h 369332"/>
              <a:gd name="connsiteX2" fmla="*/ 922176 w 922176"/>
              <a:gd name="connsiteY2" fmla="*/ 0 h 369332"/>
              <a:gd name="connsiteX3" fmla="*/ 922176 w 922176"/>
              <a:gd name="connsiteY3" fmla="*/ 369332 h 369332"/>
              <a:gd name="connsiteX4" fmla="*/ 488753 w 922176"/>
              <a:gd name="connsiteY4" fmla="*/ 369332 h 369332"/>
              <a:gd name="connsiteX5" fmla="*/ 0 w 922176"/>
              <a:gd name="connsiteY5" fmla="*/ 369332 h 369332"/>
              <a:gd name="connsiteX6" fmla="*/ 0 w 922176"/>
              <a:gd name="connsiteY6" fmla="*/ 0 h 36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22176" h="369332" fill="none" extrusionOk="0">
                <a:moveTo>
                  <a:pt x="0" y="0"/>
                </a:moveTo>
                <a:cubicBezTo>
                  <a:pt x="142543" y="-55069"/>
                  <a:pt x="357375" y="3969"/>
                  <a:pt x="479532" y="0"/>
                </a:cubicBezTo>
                <a:cubicBezTo>
                  <a:pt x="601689" y="-3969"/>
                  <a:pt x="826191" y="36773"/>
                  <a:pt x="922176" y="0"/>
                </a:cubicBezTo>
                <a:cubicBezTo>
                  <a:pt x="933921" y="134342"/>
                  <a:pt x="883686" y="194768"/>
                  <a:pt x="922176" y="369332"/>
                </a:cubicBezTo>
                <a:cubicBezTo>
                  <a:pt x="735809" y="371886"/>
                  <a:pt x="642689" y="361832"/>
                  <a:pt x="488753" y="369332"/>
                </a:cubicBezTo>
                <a:cubicBezTo>
                  <a:pt x="334817" y="376832"/>
                  <a:pt x="166169" y="318722"/>
                  <a:pt x="0" y="369332"/>
                </a:cubicBezTo>
                <a:cubicBezTo>
                  <a:pt x="-11286" y="237050"/>
                  <a:pt x="41987" y="160948"/>
                  <a:pt x="0" y="0"/>
                </a:cubicBezTo>
                <a:close/>
              </a:path>
              <a:path w="922176" h="369332" stroke="0" extrusionOk="0">
                <a:moveTo>
                  <a:pt x="0" y="0"/>
                </a:moveTo>
                <a:cubicBezTo>
                  <a:pt x="204268" y="-13108"/>
                  <a:pt x="315878" y="53373"/>
                  <a:pt x="470310" y="0"/>
                </a:cubicBezTo>
                <a:cubicBezTo>
                  <a:pt x="624742" y="-53373"/>
                  <a:pt x="768049" y="4323"/>
                  <a:pt x="922176" y="0"/>
                </a:cubicBezTo>
                <a:cubicBezTo>
                  <a:pt x="952853" y="161583"/>
                  <a:pt x="882160" y="268811"/>
                  <a:pt x="922176" y="369332"/>
                </a:cubicBezTo>
                <a:cubicBezTo>
                  <a:pt x="818318" y="395382"/>
                  <a:pt x="587679" y="324914"/>
                  <a:pt x="479532" y="369332"/>
                </a:cubicBezTo>
                <a:cubicBezTo>
                  <a:pt x="371385" y="413750"/>
                  <a:pt x="122172" y="366183"/>
                  <a:pt x="0" y="369332"/>
                </a:cubicBezTo>
                <a:cubicBezTo>
                  <a:pt x="-40816" y="253869"/>
                  <a:pt x="17533" y="151034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4198544213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AlexNet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35B0953-C348-01D8-20F0-64CE19191748}"/>
              </a:ext>
            </a:extLst>
          </p:cNvPr>
          <p:cNvSpPr txBox="1"/>
          <p:nvPr/>
        </p:nvSpPr>
        <p:spPr>
          <a:xfrm>
            <a:off x="6207967" y="4952928"/>
            <a:ext cx="1236621" cy="369332"/>
          </a:xfrm>
          <a:custGeom>
            <a:avLst/>
            <a:gdLst>
              <a:gd name="connsiteX0" fmla="*/ 0 w 1236621"/>
              <a:gd name="connsiteY0" fmla="*/ 0 h 369332"/>
              <a:gd name="connsiteX1" fmla="*/ 412207 w 1236621"/>
              <a:gd name="connsiteY1" fmla="*/ 0 h 369332"/>
              <a:gd name="connsiteX2" fmla="*/ 812048 w 1236621"/>
              <a:gd name="connsiteY2" fmla="*/ 0 h 369332"/>
              <a:gd name="connsiteX3" fmla="*/ 1236621 w 1236621"/>
              <a:gd name="connsiteY3" fmla="*/ 0 h 369332"/>
              <a:gd name="connsiteX4" fmla="*/ 1236621 w 1236621"/>
              <a:gd name="connsiteY4" fmla="*/ 369332 h 369332"/>
              <a:gd name="connsiteX5" fmla="*/ 812048 w 1236621"/>
              <a:gd name="connsiteY5" fmla="*/ 369332 h 369332"/>
              <a:gd name="connsiteX6" fmla="*/ 412207 w 1236621"/>
              <a:gd name="connsiteY6" fmla="*/ 369332 h 369332"/>
              <a:gd name="connsiteX7" fmla="*/ 0 w 1236621"/>
              <a:gd name="connsiteY7" fmla="*/ 369332 h 369332"/>
              <a:gd name="connsiteX8" fmla="*/ 0 w 1236621"/>
              <a:gd name="connsiteY8" fmla="*/ 0 h 36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6621" h="369332" fill="none" extrusionOk="0">
                <a:moveTo>
                  <a:pt x="0" y="0"/>
                </a:moveTo>
                <a:cubicBezTo>
                  <a:pt x="169726" y="-1574"/>
                  <a:pt x="274629" y="23400"/>
                  <a:pt x="412207" y="0"/>
                </a:cubicBezTo>
                <a:cubicBezTo>
                  <a:pt x="549785" y="-23400"/>
                  <a:pt x="663994" y="14283"/>
                  <a:pt x="812048" y="0"/>
                </a:cubicBezTo>
                <a:cubicBezTo>
                  <a:pt x="960102" y="-14283"/>
                  <a:pt x="1094595" y="16118"/>
                  <a:pt x="1236621" y="0"/>
                </a:cubicBezTo>
                <a:cubicBezTo>
                  <a:pt x="1275690" y="181435"/>
                  <a:pt x="1225892" y="272604"/>
                  <a:pt x="1236621" y="369332"/>
                </a:cubicBezTo>
                <a:cubicBezTo>
                  <a:pt x="1109688" y="383883"/>
                  <a:pt x="919695" y="362332"/>
                  <a:pt x="812048" y="369332"/>
                </a:cubicBezTo>
                <a:cubicBezTo>
                  <a:pt x="704401" y="376332"/>
                  <a:pt x="547963" y="365002"/>
                  <a:pt x="412207" y="369332"/>
                </a:cubicBezTo>
                <a:cubicBezTo>
                  <a:pt x="276451" y="373662"/>
                  <a:pt x="106352" y="341009"/>
                  <a:pt x="0" y="369332"/>
                </a:cubicBezTo>
                <a:cubicBezTo>
                  <a:pt x="-7010" y="282290"/>
                  <a:pt x="4506" y="132170"/>
                  <a:pt x="0" y="0"/>
                </a:cubicBezTo>
                <a:close/>
              </a:path>
              <a:path w="1236621" h="369332" stroke="0" extrusionOk="0">
                <a:moveTo>
                  <a:pt x="0" y="0"/>
                </a:moveTo>
                <a:cubicBezTo>
                  <a:pt x="100772" y="-36219"/>
                  <a:pt x="319400" y="31549"/>
                  <a:pt x="399841" y="0"/>
                </a:cubicBezTo>
                <a:cubicBezTo>
                  <a:pt x="480282" y="-31549"/>
                  <a:pt x="676207" y="36590"/>
                  <a:pt x="774949" y="0"/>
                </a:cubicBezTo>
                <a:cubicBezTo>
                  <a:pt x="873691" y="-36590"/>
                  <a:pt x="1102582" y="20019"/>
                  <a:pt x="1236621" y="0"/>
                </a:cubicBezTo>
                <a:cubicBezTo>
                  <a:pt x="1270376" y="163948"/>
                  <a:pt x="1224817" y="206786"/>
                  <a:pt x="1236621" y="369332"/>
                </a:cubicBezTo>
                <a:cubicBezTo>
                  <a:pt x="1092668" y="397558"/>
                  <a:pt x="897388" y="347782"/>
                  <a:pt x="812048" y="369332"/>
                </a:cubicBezTo>
                <a:cubicBezTo>
                  <a:pt x="726708" y="390882"/>
                  <a:pt x="612651" y="328489"/>
                  <a:pt x="436939" y="369332"/>
                </a:cubicBezTo>
                <a:cubicBezTo>
                  <a:pt x="261227" y="410175"/>
                  <a:pt x="213897" y="365563"/>
                  <a:pt x="0" y="369332"/>
                </a:cubicBezTo>
                <a:cubicBezTo>
                  <a:pt x="-12422" y="236791"/>
                  <a:pt x="11060" y="7597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55785973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GoogLeNet</a:t>
            </a: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957228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1EDD0E-DC56-4337-9AAB-9A4C86A05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Свёртка (конволюция</a:t>
            </a:r>
            <a:r>
              <a:rPr lang="en-US" dirty="0"/>
              <a:t>, convolution</a:t>
            </a:r>
            <a:r>
              <a:rPr lang="ru-RU" dirty="0"/>
              <a:t>)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5DBD47F0-CBA7-4557-BE84-A9E875151C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29619"/>
            <a:ext cx="10515600" cy="394335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93B431A-1A0E-4230-BA53-9AF81F0A8380}"/>
              </a:ext>
            </a:extLst>
          </p:cNvPr>
          <p:cNvSpPr txBox="1"/>
          <p:nvPr/>
        </p:nvSpPr>
        <p:spPr>
          <a:xfrm>
            <a:off x="3066147" y="5803692"/>
            <a:ext cx="82876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hlinkClick r:id="rId3"/>
              </a:rPr>
              <a:t>https://medium.com/analytics-vidhya/convolutional-neural-networks-demystified-80f72c1ea31b</a:t>
            </a:r>
            <a:r>
              <a:rPr lang="ru-RU" sz="1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6476185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C534BE-F5D0-4587-8712-4B17FAAFB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Свёрточный</a:t>
            </a:r>
            <a:r>
              <a:rPr lang="ru-RU" dirty="0"/>
              <a:t> слой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1C057D4-0187-4556-AE39-C657317D2A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59155" y="1825625"/>
            <a:ext cx="487369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97735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C534BE-F5D0-4587-8712-4B17FAAFB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Свёрточный</a:t>
            </a:r>
            <a:r>
              <a:rPr lang="ru-RU" dirty="0"/>
              <a:t> слой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D486041-AE5B-48DD-A48F-47C06473B8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69016" y="1825625"/>
            <a:ext cx="485396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90739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C534BE-F5D0-4587-8712-4B17FAAFB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Свёрточный</a:t>
            </a:r>
            <a:r>
              <a:rPr lang="ru-RU" dirty="0"/>
              <a:t> слой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C926CAC-227B-4BA8-9A30-BCA9534C7A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68286" y="1825625"/>
            <a:ext cx="485542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58898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C534BE-F5D0-4587-8712-4B17FAAFB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Свёрточный</a:t>
            </a:r>
            <a:r>
              <a:rPr lang="ru-RU" dirty="0"/>
              <a:t> слой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86064B-91D5-45E4-B2DC-5A5FC0960D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ru-RU" dirty="0"/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208226369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C534BE-F5D0-4587-8712-4B17FAAFB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Свёрточный</a:t>
            </a:r>
            <a:r>
              <a:rPr lang="ru-RU" dirty="0"/>
              <a:t> слой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15AAF80-5B4F-4D48-A6EF-B80675F96E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36864" y="1825625"/>
            <a:ext cx="491827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59658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C534BE-F5D0-4587-8712-4B17FAAFB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Свёрточный</a:t>
            </a:r>
            <a:r>
              <a:rPr lang="ru-RU" dirty="0"/>
              <a:t> слой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734DBB3-61DA-416B-989F-F3881F4FD3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69478" y="1825625"/>
            <a:ext cx="485304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335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044E3-3556-4FB2-B147-051D35758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DA2953-A66E-48AC-8F4B-025DC75456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501D4A-3441-4CFF-9FBD-21BA9A1B34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7" y="42862"/>
            <a:ext cx="12087225" cy="6772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65497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C534BE-F5D0-4587-8712-4B17FAAFB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Свёрточный</a:t>
            </a:r>
            <a:r>
              <a:rPr lang="ru-RU" dirty="0"/>
              <a:t> слой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86064B-91D5-45E4-B2DC-5A5FC0960D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ru-RU" dirty="0"/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26729247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C534BE-F5D0-4587-8712-4B17FAAFB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Свёрточный</a:t>
            </a:r>
            <a:r>
              <a:rPr lang="ru-RU" dirty="0"/>
              <a:t> слой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6FAC625-190F-40C2-BCC8-C79CD56404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55006" y="1825625"/>
            <a:ext cx="488198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52778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E49954-1DDC-494F-897D-EF0138230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[</a:t>
            </a:r>
            <a:r>
              <a:rPr lang="ru-RU" dirty="0"/>
              <a:t>Наивный</a:t>
            </a:r>
            <a:r>
              <a:rPr lang="en-US" dirty="0"/>
              <a:t>]</a:t>
            </a:r>
            <a:r>
              <a:rPr lang="ru-RU" dirty="0"/>
              <a:t> псевдо-код </a:t>
            </a:r>
            <a:r>
              <a:rPr lang="ru-RU" dirty="0" err="1"/>
              <a:t>свёрточного</a:t>
            </a:r>
            <a:r>
              <a:rPr lang="ru-RU" dirty="0"/>
              <a:t> слоя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7008A0A-09EB-419B-851D-1A80994829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t="2066" b="1573"/>
          <a:stretch/>
        </p:blipFill>
        <p:spPr>
          <a:xfrm>
            <a:off x="2413685" y="1952368"/>
            <a:ext cx="7364630" cy="4118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67927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E49954-1DDC-494F-897D-EF0138230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[</a:t>
            </a:r>
            <a:r>
              <a:rPr lang="ru-RU" dirty="0"/>
              <a:t>Наивный</a:t>
            </a:r>
            <a:r>
              <a:rPr lang="en-US" dirty="0"/>
              <a:t>]</a:t>
            </a:r>
            <a:r>
              <a:rPr lang="ru-RU" dirty="0"/>
              <a:t> псевдо-код </a:t>
            </a:r>
            <a:r>
              <a:rPr lang="ru-RU" dirty="0" err="1"/>
              <a:t>свёрточного</a:t>
            </a:r>
            <a:r>
              <a:rPr lang="ru-RU" dirty="0"/>
              <a:t> слоя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7008A0A-09EB-419B-851D-1A80994829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t="2066" b="1573"/>
          <a:stretch/>
        </p:blipFill>
        <p:spPr>
          <a:xfrm>
            <a:off x="2413685" y="1952368"/>
            <a:ext cx="7364630" cy="411891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274FF53-BECE-1C32-35F5-7BF0721234D0}"/>
              </a:ext>
            </a:extLst>
          </p:cNvPr>
          <p:cNvSpPr txBox="1"/>
          <p:nvPr/>
        </p:nvSpPr>
        <p:spPr>
          <a:xfrm>
            <a:off x="7146045" y="5486511"/>
            <a:ext cx="42077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O(size(filter)</a:t>
            </a:r>
            <a:r>
              <a:rPr lang="en-US" sz="3200" dirty="0">
                <a:sym typeface="Symbol" panose="05050102010706020507" pitchFamily="18" charset="2"/>
              </a:rPr>
              <a:t>size(input)</a:t>
            </a:r>
            <a:r>
              <a:rPr lang="en-US" sz="3200" dirty="0"/>
              <a:t>)</a:t>
            </a:r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311957406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D4E28C-38A2-4874-B8B0-F7289F5C0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Пулинг</a:t>
            </a:r>
            <a:r>
              <a:rPr lang="en-US" dirty="0"/>
              <a:t> (Pooling)</a:t>
            </a:r>
            <a:endParaRPr lang="ru-RU" dirty="0"/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E4ED15AF-58F3-476B-93B2-69D5E92117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1744" y="1927032"/>
            <a:ext cx="5676900" cy="4181475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8C9BCCB-4A63-4005-BED2-6118D97C41C4}"/>
              </a:ext>
            </a:extLst>
          </p:cNvPr>
          <p:cNvSpPr txBox="1"/>
          <p:nvPr/>
        </p:nvSpPr>
        <p:spPr>
          <a:xfrm>
            <a:off x="6829166" y="1798993"/>
            <a:ext cx="43961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/>
              <a:t>с размером области 2х2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4378-5680-41E7-BD5C-CD158DE652DF}"/>
              </a:ext>
            </a:extLst>
          </p:cNvPr>
          <p:cNvSpPr/>
          <p:nvPr/>
        </p:nvSpPr>
        <p:spPr>
          <a:xfrm>
            <a:off x="4085968" y="4283676"/>
            <a:ext cx="3542270" cy="2061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1F020C8-F293-4CBF-A340-839201EC317A}"/>
              </a:ext>
            </a:extLst>
          </p:cNvPr>
          <p:cNvSpPr txBox="1"/>
          <p:nvPr/>
        </p:nvSpPr>
        <p:spPr>
          <a:xfrm rot="16200000">
            <a:off x="922638" y="4017769"/>
            <a:ext cx="802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Height</a:t>
            </a:r>
            <a:endParaRPr lang="ru-RU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B559CB6-378F-4D3E-9693-E6549B32B616}"/>
              </a:ext>
            </a:extLst>
          </p:cNvPr>
          <p:cNvSpPr txBox="1"/>
          <p:nvPr/>
        </p:nvSpPr>
        <p:spPr>
          <a:xfrm>
            <a:off x="2546951" y="2561167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Width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4737779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D4E28C-38A2-4874-B8B0-F7289F5C0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Пулинговый</a:t>
            </a:r>
            <a:r>
              <a:rPr lang="ru-RU" dirty="0"/>
              <a:t> слой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4378-5680-41E7-BD5C-CD158DE652DF}"/>
              </a:ext>
            </a:extLst>
          </p:cNvPr>
          <p:cNvSpPr/>
          <p:nvPr/>
        </p:nvSpPr>
        <p:spPr>
          <a:xfrm>
            <a:off x="4085968" y="4283676"/>
            <a:ext cx="3542270" cy="2061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54F776-1134-4F92-B7DC-20EA459847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for d in range(0, Depth):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	Output[d, :, :] = Pooling(Input[d, :, :])</a:t>
            </a:r>
            <a:endParaRPr lang="ru-RU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479852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D4E28C-38A2-4874-B8B0-F7289F5C0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Пулинговый</a:t>
            </a:r>
            <a:r>
              <a:rPr lang="ru-RU" dirty="0"/>
              <a:t> слой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4378-5680-41E7-BD5C-CD158DE652DF}"/>
              </a:ext>
            </a:extLst>
          </p:cNvPr>
          <p:cNvSpPr/>
          <p:nvPr/>
        </p:nvSpPr>
        <p:spPr>
          <a:xfrm>
            <a:off x="4085968" y="4283676"/>
            <a:ext cx="3542270" cy="2061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54F776-1134-4F92-B7DC-20EA459847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for d in range(0, Depth):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	Output[d, :, :] = Pooling(Input[d, :, :])</a:t>
            </a:r>
            <a:endParaRPr lang="ru-RU" dirty="0"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D025F1-805E-49D5-D574-3AE956995146}"/>
              </a:ext>
            </a:extLst>
          </p:cNvPr>
          <p:cNvSpPr txBox="1"/>
          <p:nvPr/>
        </p:nvSpPr>
        <p:spPr>
          <a:xfrm>
            <a:off x="7146045" y="5486511"/>
            <a:ext cx="24500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O(</a:t>
            </a:r>
            <a:r>
              <a:rPr lang="en-US" sz="3200" dirty="0">
                <a:sym typeface="Symbol" panose="05050102010706020507" pitchFamily="18" charset="2"/>
              </a:rPr>
              <a:t>size(input)</a:t>
            </a:r>
            <a:r>
              <a:rPr lang="en-US" sz="3200" dirty="0"/>
              <a:t>)</a:t>
            </a:r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354585336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34185A-7735-4E77-B7A0-CC12622B5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Положительная срезка (</a:t>
            </a:r>
            <a:r>
              <a:rPr lang="en-US" dirty="0" err="1"/>
              <a:t>ReLU</a:t>
            </a:r>
            <a:r>
              <a:rPr lang="ru-RU" dirty="0"/>
              <a:t>)</a:t>
            </a:r>
          </a:p>
        </p:txBody>
      </p:sp>
      <p:pic>
        <p:nvPicPr>
          <p:cNvPr id="5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D84083D7-A61C-40EC-ACF4-F77D0B016D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4982" y="1825625"/>
            <a:ext cx="6862035" cy="4351338"/>
          </a:xfrm>
        </p:spPr>
      </p:pic>
    </p:spTree>
    <p:extLst>
      <p:ext uri="{BB962C8B-B14F-4D97-AF65-F5344CB8AC3E}">
        <p14:creationId xmlns:p14="http://schemas.microsoft.com/office/powerpoint/2010/main" val="398681974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D4E28C-38A2-4874-B8B0-F7289F5C0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Слой </a:t>
            </a:r>
            <a:r>
              <a:rPr lang="en-US" dirty="0" err="1"/>
              <a:t>ReLU</a:t>
            </a:r>
            <a:endParaRPr lang="ru-RU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4378-5680-41E7-BD5C-CD158DE652DF}"/>
              </a:ext>
            </a:extLst>
          </p:cNvPr>
          <p:cNvSpPr/>
          <p:nvPr/>
        </p:nvSpPr>
        <p:spPr>
          <a:xfrm>
            <a:off x="4085968" y="4283676"/>
            <a:ext cx="3542270" cy="2061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54F776-1134-4F92-B7DC-20EA459847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for d in range(0, Depth):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	for h in range(0, Height):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		for w in range(0, Width):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			Output[d, h, w] = </a:t>
            </a:r>
            <a:r>
              <a:rPr lang="en-US" sz="2400" dirty="0" err="1">
                <a:latin typeface="Consolas" panose="020B0609020204030204" pitchFamily="49" charset="0"/>
              </a:rPr>
              <a:t>ReLU</a:t>
            </a:r>
            <a:r>
              <a:rPr lang="en-US" sz="2400" dirty="0">
                <a:latin typeface="Consolas" panose="020B0609020204030204" pitchFamily="49" charset="0"/>
              </a:rPr>
              <a:t>(Input[d, h, w])</a:t>
            </a:r>
            <a:endParaRPr lang="ru-RU" sz="2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341047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D4E28C-38A2-4874-B8B0-F7289F5C0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Слой </a:t>
            </a:r>
            <a:r>
              <a:rPr lang="en-US" dirty="0" err="1"/>
              <a:t>ReLU</a:t>
            </a:r>
            <a:endParaRPr lang="ru-RU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4378-5680-41E7-BD5C-CD158DE652DF}"/>
              </a:ext>
            </a:extLst>
          </p:cNvPr>
          <p:cNvSpPr/>
          <p:nvPr/>
        </p:nvSpPr>
        <p:spPr>
          <a:xfrm>
            <a:off x="4085968" y="4283676"/>
            <a:ext cx="3542270" cy="2061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54F776-1134-4F92-B7DC-20EA459847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for d in range(0, Depth):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	for h in range(0, Height):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		for w in range(0, Width):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			Output[d, h, w] = </a:t>
            </a:r>
            <a:r>
              <a:rPr lang="en-US" sz="2400" dirty="0" err="1">
                <a:latin typeface="Consolas" panose="020B0609020204030204" pitchFamily="49" charset="0"/>
              </a:rPr>
              <a:t>ReLU</a:t>
            </a:r>
            <a:r>
              <a:rPr lang="en-US" sz="2400" dirty="0">
                <a:latin typeface="Consolas" panose="020B0609020204030204" pitchFamily="49" charset="0"/>
              </a:rPr>
              <a:t>(Input[d, h, w])</a:t>
            </a:r>
            <a:endParaRPr lang="ru-RU" sz="2400" dirty="0"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AEECA4-F4E4-4637-734C-57345674DDA7}"/>
              </a:ext>
            </a:extLst>
          </p:cNvPr>
          <p:cNvSpPr txBox="1"/>
          <p:nvPr/>
        </p:nvSpPr>
        <p:spPr>
          <a:xfrm>
            <a:off x="7146045" y="5486511"/>
            <a:ext cx="24500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O(</a:t>
            </a:r>
            <a:r>
              <a:rPr lang="en-US" sz="3200" dirty="0">
                <a:sym typeface="Symbol" panose="05050102010706020507" pitchFamily="18" charset="2"/>
              </a:rPr>
              <a:t>size(input)</a:t>
            </a:r>
            <a:r>
              <a:rPr lang="en-US" sz="3200" dirty="0"/>
              <a:t>)</a:t>
            </a:r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3009245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BA5492-A089-4251-B01B-5C67C55EC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0313F-2A1C-4535-9F5C-91BF3D4983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19B31B-0B85-4C8B-85D6-9B5690EB31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3" t="-18981" r="-433" b="38466"/>
          <a:stretch/>
        </p:blipFill>
        <p:spPr>
          <a:xfrm>
            <a:off x="0" y="424249"/>
            <a:ext cx="12087225" cy="5276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75351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1B219-1D99-4B05-86F3-9FB2CC0953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Обучение методом спуска по градиенту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AACBC88-EA76-4578-889B-7BA9F8E37469}"/>
                  </a:ext>
                </a:extLst>
              </p:cNvPr>
              <p:cNvSpPr txBox="1"/>
              <p:nvPr/>
            </p:nvSpPr>
            <p:spPr>
              <a:xfrm>
                <a:off x="6299105" y="1531028"/>
                <a:ext cx="5451908" cy="42055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g(x</a:t>
                </a:r>
                <a:r>
                  <a:rPr lang="en-US" sz="2400" baseline="-25000" dirty="0"/>
                  <a:t>i</a:t>
                </a:r>
                <a:r>
                  <a:rPr lang="en-US" sz="2400" dirty="0"/>
                  <a:t>, </a:t>
                </a:r>
                <a:r>
                  <a:rPr lang="el-GR" sz="2400" dirty="0"/>
                  <a:t>θ</a:t>
                </a:r>
                <a:r>
                  <a:rPr lang="en-US" sz="2400" dirty="0"/>
                  <a:t>)</a:t>
                </a:r>
                <a:r>
                  <a:rPr lang="ru-RU" sz="2400" dirty="0"/>
                  <a:t> -- предсказание нейронной сети с весами </a:t>
                </a:r>
                <a:r>
                  <a:rPr lang="el-GR" sz="2400" dirty="0"/>
                  <a:t>θ</a:t>
                </a:r>
                <a:r>
                  <a:rPr lang="ru-RU" sz="2400" dirty="0"/>
                  <a:t> для картинки </a:t>
                </a:r>
                <a:r>
                  <a:rPr lang="en-US" sz="2400" dirty="0"/>
                  <a:t>x</a:t>
                </a:r>
                <a:r>
                  <a:rPr lang="en-US" sz="2400" baseline="-25000" dirty="0"/>
                  <a:t>i</a:t>
                </a:r>
                <a:endParaRPr lang="ru-RU" sz="2400" dirty="0"/>
              </a:p>
              <a:p>
                <a:endParaRPr lang="ru-RU" sz="800" dirty="0"/>
              </a:p>
              <a:p>
                <a:r>
                  <a:rPr lang="en-US" sz="2400" dirty="0" err="1"/>
                  <a:t>y</a:t>
                </a:r>
                <a:r>
                  <a:rPr lang="en-US" sz="2400" baseline="-25000" dirty="0" err="1"/>
                  <a:t>i</a:t>
                </a:r>
                <a:r>
                  <a:rPr lang="en-US" sz="2400" dirty="0"/>
                  <a:t> –</a:t>
                </a:r>
                <a:r>
                  <a:rPr lang="ru-RU" sz="2400" dirty="0"/>
                  <a:t> правильный класс</a:t>
                </a:r>
                <a:r>
                  <a:rPr lang="en-US" sz="2400" dirty="0"/>
                  <a:t> </a:t>
                </a:r>
                <a:r>
                  <a:rPr lang="ru-RU" sz="2400" dirty="0"/>
                  <a:t>картинки </a:t>
                </a:r>
                <a:r>
                  <a:rPr lang="en-US" sz="2400" dirty="0"/>
                  <a:t>x</a:t>
                </a:r>
                <a:r>
                  <a:rPr lang="en-US" sz="2400" baseline="-25000" dirty="0"/>
                  <a:t>i</a:t>
                </a:r>
                <a:r>
                  <a:rPr lang="ru-RU" sz="2400" baseline="-25000" dirty="0"/>
                  <a:t> </a:t>
                </a:r>
                <a:r>
                  <a:rPr lang="ru-RU" sz="2400" dirty="0"/>
                  <a:t>(обычно какой-то единичный вектор)</a:t>
                </a:r>
              </a:p>
              <a:p>
                <a:endParaRPr lang="ru-RU" sz="800" dirty="0"/>
              </a:p>
              <a:p>
                <a:r>
                  <a:rPr lang="en-US" sz="2400" dirty="0"/>
                  <a:t>L(</a:t>
                </a:r>
                <a:r>
                  <a:rPr lang="el-GR" sz="2400" dirty="0"/>
                  <a:t>θ</a:t>
                </a:r>
                <a:r>
                  <a:rPr lang="en-US" sz="2400" dirty="0"/>
                  <a:t>) = </a:t>
                </a:r>
                <a:r>
                  <a:rPr lang="el-GR" sz="2400" dirty="0"/>
                  <a:t>Σ</a:t>
                </a:r>
                <a:r>
                  <a:rPr lang="en-US" sz="2400" dirty="0"/>
                  <a:t>(g(x</a:t>
                </a:r>
                <a:r>
                  <a:rPr lang="en-US" sz="2400" baseline="-25000" dirty="0"/>
                  <a:t>i</a:t>
                </a:r>
                <a:r>
                  <a:rPr lang="en-US" sz="2400" dirty="0"/>
                  <a:t>, </a:t>
                </a:r>
                <a:r>
                  <a:rPr lang="el-GR" sz="2400" dirty="0"/>
                  <a:t>θ</a:t>
                </a:r>
                <a:r>
                  <a:rPr lang="en-US" sz="2400" dirty="0"/>
                  <a:t>) – </a:t>
                </a:r>
                <a:r>
                  <a:rPr lang="en-US" sz="2400" dirty="0" err="1"/>
                  <a:t>y</a:t>
                </a:r>
                <a:r>
                  <a:rPr lang="en-US" sz="2400" baseline="-25000" dirty="0" err="1"/>
                  <a:t>i</a:t>
                </a:r>
                <a:r>
                  <a:rPr lang="en-US" sz="2400" dirty="0"/>
                  <a:t>)</a:t>
                </a:r>
                <a:r>
                  <a:rPr lang="en-US" sz="2400" baseline="30000" dirty="0"/>
                  <a:t>2</a:t>
                </a:r>
                <a:r>
                  <a:rPr lang="ru-RU" sz="2400" baseline="30000" dirty="0"/>
                  <a:t>  </a:t>
                </a:r>
                <a:r>
                  <a:rPr lang="ru-RU" sz="2400" dirty="0"/>
                  <a:t>-- значение функции потерь для весов </a:t>
                </a:r>
                <a:r>
                  <a:rPr lang="el-GR" sz="2400" dirty="0"/>
                  <a:t>θ</a:t>
                </a:r>
                <a:endParaRPr lang="en-US" sz="2400" dirty="0"/>
              </a:p>
              <a:p>
                <a:endParaRPr lang="ru-RU" sz="800" dirty="0"/>
              </a:p>
              <a:p>
                <a:r>
                  <a:rPr lang="ru-RU" sz="2400" dirty="0"/>
                  <a:t>Линии уровня </a:t>
                </a:r>
                <a:r>
                  <a:rPr lang="en-US" sz="2400" dirty="0"/>
                  <a:t>L(</a:t>
                </a:r>
                <a:r>
                  <a:rPr lang="el-GR" sz="2400" dirty="0"/>
                  <a:t>θ</a:t>
                </a:r>
                <a:r>
                  <a:rPr lang="en-US" sz="2400" dirty="0"/>
                  <a:t>)</a:t>
                </a:r>
                <a:r>
                  <a:rPr lang="ru-RU" sz="2400" dirty="0"/>
                  <a:t> = </a:t>
                </a:r>
                <a:r>
                  <a:rPr lang="en-US" sz="2400" dirty="0"/>
                  <a:t>const</a:t>
                </a:r>
                <a:endParaRPr lang="ru-RU" sz="2400" dirty="0"/>
              </a:p>
              <a:p>
                <a:endParaRPr lang="ru-RU" sz="800" dirty="0">
                  <a:sym typeface="Symbol" panose="05050102010706020507" pitchFamily="18" charset="2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sz="240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sSubPr>
                      <m:e>
                        <m:r>
                          <a:rPr lang="ru-RU" sz="2400" i="1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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𝑖</m:t>
                        </m:r>
                      </m:sub>
                    </m:sSub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l-GR" sz="2400" i="1">
                            <a:latin typeface="Cambria Math" panose="02040503050406030204" pitchFamily="18" charset="0"/>
                          </a:rPr>
                          <m:t>𝜃</m:t>
                        </m:r>
                      </m:den>
                    </m:f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l-GR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l-GR" sz="2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ru-RU" sz="2400" dirty="0">
                    <a:sym typeface="Symbol" panose="05050102010706020507" pitchFamily="18" charset="2"/>
                  </a:rPr>
                  <a:t> -- шаги по градиенту</a:t>
                </a:r>
              </a:p>
              <a:p>
                <a:endParaRPr lang="ru-RU" sz="800" dirty="0">
                  <a:sym typeface="Symbol" panose="05050102010706020507" pitchFamily="18" charset="2"/>
                </a:endParaRPr>
              </a:p>
              <a:p>
                <a:r>
                  <a:rPr lang="en-US" sz="2400" dirty="0">
                    <a:sym typeface="Symbol" panose="05050102010706020507" pitchFamily="18" charset="2"/>
                  </a:rPr>
                  <a:t></a:t>
                </a:r>
                <a:r>
                  <a:rPr lang="en-US" sz="2400" baseline="-25000" dirty="0" err="1">
                    <a:sym typeface="Symbol" panose="05050102010706020507" pitchFamily="18" charset="2"/>
                  </a:rPr>
                  <a:t>i</a:t>
                </a:r>
                <a:r>
                  <a:rPr lang="ru-RU" sz="2400" dirty="0">
                    <a:sym typeface="Symbol" panose="05050102010706020507" pitchFamily="18" charset="2"/>
                  </a:rPr>
                  <a:t> -- длина шага по градиенту</a:t>
                </a:r>
                <a:endParaRPr lang="ru-RU" sz="2400" baseline="-25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AACBC88-EA76-4578-889B-7BA9F8E374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9105" y="1531028"/>
                <a:ext cx="5451908" cy="4205575"/>
              </a:xfrm>
              <a:prstGeom prst="rect">
                <a:avLst/>
              </a:prstGeom>
              <a:blipFill>
                <a:blip r:embed="rId2"/>
                <a:stretch>
                  <a:fillRect l="-1676" t="-1159" r="-2346" b="-246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Content Placeholder 13" descr="Chart, radar chart&#10;&#10;Description automatically generated">
            <a:extLst>
              <a:ext uri="{FF2B5EF4-FFF2-40B4-BE49-F238E27FC236}">
                <a16:creationId xmlns:a16="http://schemas.microsoft.com/office/drawing/2014/main" id="{115DC0D4-58AF-4C4D-9CFF-7BE5A67A2E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7481" y="1690688"/>
            <a:ext cx="3964735" cy="4351338"/>
          </a:xfrm>
        </p:spPr>
      </p:pic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0F293EB-23BD-49D4-ACA9-1FC8835BC1DD}"/>
              </a:ext>
            </a:extLst>
          </p:cNvPr>
          <p:cNvSpPr/>
          <p:nvPr/>
        </p:nvSpPr>
        <p:spPr>
          <a:xfrm flipV="1">
            <a:off x="5037138" y="3136910"/>
            <a:ext cx="1257547" cy="1152757"/>
          </a:xfrm>
          <a:custGeom>
            <a:avLst/>
            <a:gdLst>
              <a:gd name="connsiteX0" fmla="*/ 1194487 w 1194487"/>
              <a:gd name="connsiteY0" fmla="*/ 0 h 247135"/>
              <a:gd name="connsiteX1" fmla="*/ 0 w 1194487"/>
              <a:gd name="connsiteY1" fmla="*/ 247135 h 247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94487" h="247135">
                <a:moveTo>
                  <a:pt x="1194487" y="0"/>
                </a:moveTo>
                <a:lnTo>
                  <a:pt x="0" y="247135"/>
                </a:lnTo>
              </a:path>
            </a:pathLst>
          </a:cu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1186B2DD-FF83-4AF5-8536-E386D34583A7}"/>
              </a:ext>
            </a:extLst>
          </p:cNvPr>
          <p:cNvSpPr/>
          <p:nvPr/>
        </p:nvSpPr>
        <p:spPr>
          <a:xfrm flipV="1">
            <a:off x="4917989" y="3654468"/>
            <a:ext cx="1381115" cy="654739"/>
          </a:xfrm>
          <a:custGeom>
            <a:avLst/>
            <a:gdLst>
              <a:gd name="connsiteX0" fmla="*/ 1318054 w 1318054"/>
              <a:gd name="connsiteY0" fmla="*/ 0 h 716691"/>
              <a:gd name="connsiteX1" fmla="*/ 0 w 1318054"/>
              <a:gd name="connsiteY1" fmla="*/ 716691 h 71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18054" h="716691">
                <a:moveTo>
                  <a:pt x="1318054" y="0"/>
                </a:moveTo>
                <a:lnTo>
                  <a:pt x="0" y="716691"/>
                </a:lnTo>
              </a:path>
            </a:pathLst>
          </a:cu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36150D-D1CE-45B9-B065-8A4C56FD03A2}"/>
              </a:ext>
            </a:extLst>
          </p:cNvPr>
          <p:cNvSpPr txBox="1"/>
          <p:nvPr/>
        </p:nvSpPr>
        <p:spPr>
          <a:xfrm>
            <a:off x="1499289" y="5057409"/>
            <a:ext cx="341760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l-GR" sz="1400" dirty="0"/>
              <a:t>θ</a:t>
            </a:r>
            <a:r>
              <a:rPr lang="en-US" sz="1400" baseline="-25000" dirty="0"/>
              <a:t>1</a:t>
            </a:r>
            <a:endParaRPr lang="ru-RU" sz="1400" baseline="-25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7A074DD-7937-4D7C-9FF9-842F514B8334}"/>
              </a:ext>
            </a:extLst>
          </p:cNvPr>
          <p:cNvSpPr txBox="1"/>
          <p:nvPr/>
        </p:nvSpPr>
        <p:spPr>
          <a:xfrm>
            <a:off x="1998846" y="4550781"/>
            <a:ext cx="341760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l-GR" sz="1400" dirty="0"/>
              <a:t>θ</a:t>
            </a:r>
            <a:r>
              <a:rPr lang="en-US" sz="1400" baseline="-25000" dirty="0"/>
              <a:t>2</a:t>
            </a:r>
            <a:endParaRPr lang="ru-RU" sz="1400" baseline="-250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0C632C6-EA2D-4463-928F-D902532B5817}"/>
              </a:ext>
            </a:extLst>
          </p:cNvPr>
          <p:cNvSpPr txBox="1"/>
          <p:nvPr/>
        </p:nvSpPr>
        <p:spPr>
          <a:xfrm>
            <a:off x="2233624" y="4309207"/>
            <a:ext cx="341760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l-GR" sz="1400" dirty="0"/>
              <a:t>θ</a:t>
            </a:r>
            <a:r>
              <a:rPr lang="en-US" sz="1400" baseline="-25000" dirty="0"/>
              <a:t>3</a:t>
            </a:r>
            <a:endParaRPr lang="ru-RU" sz="1400" baseline="-250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9A8F217-AC2E-47EE-9B15-E23C431E6906}"/>
              </a:ext>
            </a:extLst>
          </p:cNvPr>
          <p:cNvSpPr txBox="1"/>
          <p:nvPr/>
        </p:nvSpPr>
        <p:spPr>
          <a:xfrm>
            <a:off x="2421511" y="4067633"/>
            <a:ext cx="341760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l-GR" sz="1400" dirty="0"/>
              <a:t>θ</a:t>
            </a:r>
            <a:r>
              <a:rPr lang="en-US" sz="1400" baseline="-25000" dirty="0"/>
              <a:t>4</a:t>
            </a:r>
            <a:endParaRPr lang="ru-RU" sz="1400" baseline="-250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A05897E-352F-4AB5-97E5-A5BA94AD2CC7}"/>
              </a:ext>
            </a:extLst>
          </p:cNvPr>
          <p:cNvSpPr txBox="1"/>
          <p:nvPr/>
        </p:nvSpPr>
        <p:spPr>
          <a:xfrm>
            <a:off x="2617636" y="3898086"/>
            <a:ext cx="341760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l-GR" sz="1400" dirty="0"/>
              <a:t>θ</a:t>
            </a:r>
            <a:r>
              <a:rPr lang="en-US" sz="1400" baseline="-25000" dirty="0"/>
              <a:t>5</a:t>
            </a:r>
            <a:endParaRPr lang="ru-RU" sz="1400" baseline="-250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E4AD2EB-C869-87DD-D300-8883384C9F5A}"/>
              </a:ext>
            </a:extLst>
          </p:cNvPr>
          <p:cNvCxnSpPr>
            <a:cxnSpLocks/>
          </p:cNvCxnSpPr>
          <p:nvPr/>
        </p:nvCxnSpPr>
        <p:spPr>
          <a:xfrm flipV="1">
            <a:off x="2133600" y="4807225"/>
            <a:ext cx="4165504" cy="250184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457CFA5-BAC0-5E32-B8EF-A67F381D812F}"/>
              </a:ext>
            </a:extLst>
          </p:cNvPr>
          <p:cNvCxnSpPr>
            <a:cxnSpLocks/>
          </p:cNvCxnSpPr>
          <p:nvPr/>
        </p:nvCxnSpPr>
        <p:spPr>
          <a:xfrm>
            <a:off x="2487827" y="4769708"/>
            <a:ext cx="3811277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EE4070A5-C267-CD31-403C-BD6837182C60}"/>
              </a:ext>
            </a:extLst>
          </p:cNvPr>
          <p:cNvSpPr/>
          <p:nvPr/>
        </p:nvSpPr>
        <p:spPr>
          <a:xfrm>
            <a:off x="379379" y="1391055"/>
            <a:ext cx="11371634" cy="51018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8324916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1B219-1D99-4B05-86F3-9FB2CC0953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Обучение методом спуска по градиенту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AACBC88-EA76-4578-889B-7BA9F8E37469}"/>
                  </a:ext>
                </a:extLst>
              </p:cNvPr>
              <p:cNvSpPr txBox="1"/>
              <p:nvPr/>
            </p:nvSpPr>
            <p:spPr>
              <a:xfrm>
                <a:off x="6299105" y="1531028"/>
                <a:ext cx="5451908" cy="42055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g(x</a:t>
                </a:r>
                <a:r>
                  <a:rPr lang="en-US" sz="2400" baseline="-25000" dirty="0"/>
                  <a:t>i</a:t>
                </a:r>
                <a:r>
                  <a:rPr lang="en-US" sz="2400" dirty="0"/>
                  <a:t>, </a:t>
                </a:r>
                <a:r>
                  <a:rPr lang="el-GR" sz="2400" dirty="0"/>
                  <a:t>θ</a:t>
                </a:r>
                <a:r>
                  <a:rPr lang="en-US" sz="2400" dirty="0"/>
                  <a:t>)</a:t>
                </a:r>
                <a:r>
                  <a:rPr lang="ru-RU" sz="2400" dirty="0"/>
                  <a:t> -- предсказание нейронной сети с весами </a:t>
                </a:r>
                <a:r>
                  <a:rPr lang="el-GR" sz="2400" dirty="0"/>
                  <a:t>θ</a:t>
                </a:r>
                <a:r>
                  <a:rPr lang="ru-RU" sz="2400" dirty="0"/>
                  <a:t> для картинки </a:t>
                </a:r>
                <a:r>
                  <a:rPr lang="en-US" sz="2400" dirty="0"/>
                  <a:t>x</a:t>
                </a:r>
                <a:r>
                  <a:rPr lang="en-US" sz="2400" baseline="-25000" dirty="0"/>
                  <a:t>i</a:t>
                </a:r>
                <a:endParaRPr lang="ru-RU" sz="2400" dirty="0"/>
              </a:p>
              <a:p>
                <a:endParaRPr lang="ru-RU" sz="800" dirty="0"/>
              </a:p>
              <a:p>
                <a:r>
                  <a:rPr lang="en-US" sz="2400" dirty="0">
                    <a:solidFill>
                      <a:schemeClr val="bg1"/>
                    </a:solidFill>
                  </a:rPr>
                  <a:t>y</a:t>
                </a:r>
                <a:r>
                  <a:rPr lang="en-US" sz="2400" baseline="-25000" dirty="0" err="1">
                    <a:solidFill>
                      <a:schemeClr val="bg1"/>
                    </a:solidFill>
                  </a:rPr>
                  <a:t>i</a:t>
                </a:r>
                <a:r>
                  <a:rPr lang="en-US" sz="2400" dirty="0">
                    <a:solidFill>
                      <a:schemeClr val="bg1"/>
                    </a:solidFill>
                  </a:rPr>
                  <a:t> –</a:t>
                </a:r>
                <a:r>
                  <a:rPr lang="ru-RU" sz="2400" dirty="0">
                    <a:solidFill>
                      <a:schemeClr val="bg1"/>
                    </a:solidFill>
                  </a:rPr>
                  <a:t> правильный класс</a:t>
                </a:r>
                <a:r>
                  <a:rPr lang="en-US" sz="2400" dirty="0">
                    <a:solidFill>
                      <a:schemeClr val="bg1"/>
                    </a:solidFill>
                  </a:rPr>
                  <a:t> </a:t>
                </a:r>
                <a:r>
                  <a:rPr lang="ru-RU" sz="2400" dirty="0">
                    <a:solidFill>
                      <a:schemeClr val="bg1"/>
                    </a:solidFill>
                  </a:rPr>
                  <a:t>картинки </a:t>
                </a:r>
                <a:r>
                  <a:rPr lang="en-US" sz="2400" dirty="0">
                    <a:solidFill>
                      <a:schemeClr val="bg1"/>
                    </a:solidFill>
                  </a:rPr>
                  <a:t>x</a:t>
                </a:r>
                <a:r>
                  <a:rPr lang="en-US" sz="2400" baseline="-25000" dirty="0">
                    <a:solidFill>
                      <a:schemeClr val="bg1"/>
                    </a:solidFill>
                  </a:rPr>
                  <a:t>i</a:t>
                </a:r>
                <a:r>
                  <a:rPr lang="ru-RU" sz="2400" baseline="-25000" dirty="0">
                    <a:solidFill>
                      <a:schemeClr val="bg1"/>
                    </a:solidFill>
                  </a:rPr>
                  <a:t> </a:t>
                </a:r>
                <a:r>
                  <a:rPr lang="ru-RU" sz="2400" dirty="0">
                    <a:solidFill>
                      <a:schemeClr val="bg1"/>
                    </a:solidFill>
                  </a:rPr>
                  <a:t>(обычно какой-то единичный вектор)</a:t>
                </a:r>
              </a:p>
              <a:p>
                <a:endParaRPr lang="ru-RU" sz="800" dirty="0">
                  <a:solidFill>
                    <a:schemeClr val="bg1"/>
                  </a:solidFill>
                </a:endParaRPr>
              </a:p>
              <a:p>
                <a:r>
                  <a:rPr lang="en-US" sz="2400" dirty="0">
                    <a:solidFill>
                      <a:schemeClr val="bg1"/>
                    </a:solidFill>
                  </a:rPr>
                  <a:t>L(</a:t>
                </a:r>
                <a:r>
                  <a:rPr lang="el-GR" sz="2400" dirty="0">
                    <a:solidFill>
                      <a:schemeClr val="bg1"/>
                    </a:solidFill>
                  </a:rPr>
                  <a:t>θ</a:t>
                </a:r>
                <a:r>
                  <a:rPr lang="en-US" sz="2400" dirty="0">
                    <a:solidFill>
                      <a:schemeClr val="bg1"/>
                    </a:solidFill>
                  </a:rPr>
                  <a:t>) = </a:t>
                </a:r>
                <a:r>
                  <a:rPr lang="el-GR" sz="2400" dirty="0">
                    <a:solidFill>
                      <a:schemeClr val="bg1"/>
                    </a:solidFill>
                  </a:rPr>
                  <a:t>Σ</a:t>
                </a:r>
                <a:r>
                  <a:rPr lang="en-US" sz="2400" dirty="0">
                    <a:solidFill>
                      <a:schemeClr val="bg1"/>
                    </a:solidFill>
                  </a:rPr>
                  <a:t>(g(x</a:t>
                </a:r>
                <a:r>
                  <a:rPr lang="en-US" sz="2400" baseline="-25000" dirty="0">
                    <a:solidFill>
                      <a:schemeClr val="bg1"/>
                    </a:solidFill>
                  </a:rPr>
                  <a:t>i</a:t>
                </a:r>
                <a:r>
                  <a:rPr lang="en-US" sz="2400" dirty="0">
                    <a:solidFill>
                      <a:schemeClr val="bg1"/>
                    </a:solidFill>
                  </a:rPr>
                  <a:t>, </a:t>
                </a:r>
                <a:r>
                  <a:rPr lang="el-GR" sz="2400" dirty="0">
                    <a:solidFill>
                      <a:schemeClr val="bg1"/>
                    </a:solidFill>
                  </a:rPr>
                  <a:t>θ</a:t>
                </a:r>
                <a:r>
                  <a:rPr lang="en-US" sz="2400" dirty="0">
                    <a:solidFill>
                      <a:schemeClr val="bg1"/>
                    </a:solidFill>
                  </a:rPr>
                  <a:t>) – </a:t>
                </a:r>
                <a:r>
                  <a:rPr lang="en-US" sz="2400" dirty="0" err="1">
                    <a:solidFill>
                      <a:schemeClr val="bg1"/>
                    </a:solidFill>
                  </a:rPr>
                  <a:t>y</a:t>
                </a:r>
                <a:r>
                  <a:rPr lang="en-US" sz="2400" baseline="-25000" dirty="0" err="1">
                    <a:solidFill>
                      <a:schemeClr val="bg1"/>
                    </a:solidFill>
                  </a:rPr>
                  <a:t>i</a:t>
                </a:r>
                <a:r>
                  <a:rPr lang="en-US" sz="2400" dirty="0">
                    <a:solidFill>
                      <a:schemeClr val="bg1"/>
                    </a:solidFill>
                  </a:rPr>
                  <a:t>)</a:t>
                </a:r>
                <a:r>
                  <a:rPr lang="en-US" sz="2400" baseline="30000" dirty="0">
                    <a:solidFill>
                      <a:schemeClr val="bg1"/>
                    </a:solidFill>
                  </a:rPr>
                  <a:t>2</a:t>
                </a:r>
                <a:r>
                  <a:rPr lang="ru-RU" sz="2400" baseline="30000" dirty="0">
                    <a:solidFill>
                      <a:schemeClr val="bg1"/>
                    </a:solidFill>
                  </a:rPr>
                  <a:t>  </a:t>
                </a:r>
                <a:r>
                  <a:rPr lang="ru-RU" sz="2400" dirty="0">
                    <a:solidFill>
                      <a:schemeClr val="bg1"/>
                    </a:solidFill>
                  </a:rPr>
                  <a:t>-- значение функции потерь для весов </a:t>
                </a:r>
                <a:r>
                  <a:rPr lang="el-GR" sz="2400" dirty="0">
                    <a:solidFill>
                      <a:schemeClr val="bg1"/>
                    </a:solidFill>
                  </a:rPr>
                  <a:t>θ</a:t>
                </a:r>
                <a:endParaRPr lang="en-US" sz="2400" dirty="0">
                  <a:solidFill>
                    <a:schemeClr val="bg1"/>
                  </a:solidFill>
                </a:endParaRPr>
              </a:p>
              <a:p>
                <a:endParaRPr lang="ru-RU" sz="800" dirty="0">
                  <a:solidFill>
                    <a:schemeClr val="bg1"/>
                  </a:solidFill>
                </a:endParaRPr>
              </a:p>
              <a:p>
                <a:r>
                  <a:rPr lang="ru-RU" sz="2400" dirty="0">
                    <a:solidFill>
                      <a:schemeClr val="bg1"/>
                    </a:solidFill>
                  </a:rPr>
                  <a:t>Линии уровня </a:t>
                </a:r>
                <a:r>
                  <a:rPr lang="en-US" sz="2400" dirty="0">
                    <a:solidFill>
                      <a:schemeClr val="bg1"/>
                    </a:solidFill>
                  </a:rPr>
                  <a:t>L(</a:t>
                </a:r>
                <a:r>
                  <a:rPr lang="el-GR" sz="2400" dirty="0">
                    <a:solidFill>
                      <a:schemeClr val="bg1"/>
                    </a:solidFill>
                  </a:rPr>
                  <a:t>θ</a:t>
                </a:r>
                <a:r>
                  <a:rPr lang="en-US" sz="2400" dirty="0">
                    <a:solidFill>
                      <a:schemeClr val="bg1"/>
                    </a:solidFill>
                  </a:rPr>
                  <a:t>)</a:t>
                </a:r>
                <a:r>
                  <a:rPr lang="ru-RU" sz="2400" dirty="0">
                    <a:solidFill>
                      <a:schemeClr val="bg1"/>
                    </a:solidFill>
                  </a:rPr>
                  <a:t> = </a:t>
                </a:r>
                <a:r>
                  <a:rPr lang="en-US" sz="2400" dirty="0">
                    <a:solidFill>
                      <a:schemeClr val="bg1"/>
                    </a:solidFill>
                  </a:rPr>
                  <a:t>const</a:t>
                </a:r>
                <a:endParaRPr lang="ru-RU" sz="2400" dirty="0">
                  <a:solidFill>
                    <a:schemeClr val="bg1"/>
                  </a:solidFill>
                </a:endParaRPr>
              </a:p>
              <a:p>
                <a:endParaRPr lang="ru-RU" sz="800" dirty="0">
                  <a:solidFill>
                    <a:schemeClr val="bg1"/>
                  </a:solidFill>
                  <a:sym typeface="Symbol" panose="05050102010706020507" pitchFamily="18" charset="2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sSubPr>
                      <m:e>
                        <m:r>
                          <a:rPr lang="ru-RU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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𝑖</m:t>
                        </m:r>
                      </m:sub>
                    </m:sSub>
                    <m:f>
                      <m:fPr>
                        <m:ctrlPr>
                          <a:rPr lang="en-US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l-GR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den>
                    </m:f>
                    <m:d>
                      <m:d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l-GR" sz="24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l-GR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ru-RU" sz="2400" dirty="0">
                    <a:solidFill>
                      <a:schemeClr val="bg1"/>
                    </a:solidFill>
                    <a:sym typeface="Symbol" panose="05050102010706020507" pitchFamily="18" charset="2"/>
                  </a:rPr>
                  <a:t> -- шаги по градиенту</a:t>
                </a:r>
              </a:p>
              <a:p>
                <a:endParaRPr lang="ru-RU" sz="800" dirty="0">
                  <a:solidFill>
                    <a:schemeClr val="bg1"/>
                  </a:solidFill>
                  <a:sym typeface="Symbol" panose="05050102010706020507" pitchFamily="18" charset="2"/>
                </a:endParaRPr>
              </a:p>
              <a:p>
                <a:r>
                  <a:rPr lang="en-US" sz="2400" dirty="0">
                    <a:solidFill>
                      <a:schemeClr val="bg1"/>
                    </a:solidFill>
                    <a:sym typeface="Symbol" panose="05050102010706020507" pitchFamily="18" charset="2"/>
                  </a:rPr>
                  <a:t></a:t>
                </a:r>
                <a:r>
                  <a:rPr lang="en-US" sz="2400" baseline="-25000" dirty="0" err="1">
                    <a:solidFill>
                      <a:schemeClr val="bg1"/>
                    </a:solidFill>
                    <a:sym typeface="Symbol" panose="05050102010706020507" pitchFamily="18" charset="2"/>
                  </a:rPr>
                  <a:t>i</a:t>
                </a:r>
                <a:r>
                  <a:rPr lang="ru-RU" sz="2400" dirty="0">
                    <a:solidFill>
                      <a:schemeClr val="bg1"/>
                    </a:solidFill>
                    <a:sym typeface="Symbol" panose="05050102010706020507" pitchFamily="18" charset="2"/>
                  </a:rPr>
                  <a:t> -- длина шага по градиенту</a:t>
                </a:r>
                <a:endParaRPr lang="ru-RU" sz="2400" baseline="-25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AACBC88-EA76-4578-889B-7BA9F8E374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9105" y="1531028"/>
                <a:ext cx="5451908" cy="4205575"/>
              </a:xfrm>
              <a:prstGeom prst="rect">
                <a:avLst/>
              </a:prstGeom>
              <a:blipFill>
                <a:blip r:embed="rId2"/>
                <a:stretch>
                  <a:fillRect l="-1676" t="-1159" r="-2346" b="-246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Content Placeholder 13" descr="Chart, radar chart&#10;&#10;Description automatically generated">
            <a:extLst>
              <a:ext uri="{FF2B5EF4-FFF2-40B4-BE49-F238E27FC236}">
                <a16:creationId xmlns:a16="http://schemas.microsoft.com/office/drawing/2014/main" id="{115DC0D4-58AF-4C4D-9CFF-7BE5A67A2E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7481" y="1690688"/>
            <a:ext cx="3964735" cy="4351338"/>
          </a:xfrm>
        </p:spPr>
      </p:pic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0F293EB-23BD-49D4-ACA9-1FC8835BC1DD}"/>
              </a:ext>
            </a:extLst>
          </p:cNvPr>
          <p:cNvSpPr/>
          <p:nvPr/>
        </p:nvSpPr>
        <p:spPr>
          <a:xfrm flipV="1">
            <a:off x="5037138" y="3136910"/>
            <a:ext cx="1257547" cy="1152757"/>
          </a:xfrm>
          <a:custGeom>
            <a:avLst/>
            <a:gdLst>
              <a:gd name="connsiteX0" fmla="*/ 1194487 w 1194487"/>
              <a:gd name="connsiteY0" fmla="*/ 0 h 247135"/>
              <a:gd name="connsiteX1" fmla="*/ 0 w 1194487"/>
              <a:gd name="connsiteY1" fmla="*/ 247135 h 247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94487" h="247135">
                <a:moveTo>
                  <a:pt x="1194487" y="0"/>
                </a:moveTo>
                <a:lnTo>
                  <a:pt x="0" y="247135"/>
                </a:lnTo>
              </a:path>
            </a:pathLst>
          </a:cu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1186B2DD-FF83-4AF5-8536-E386D34583A7}"/>
              </a:ext>
            </a:extLst>
          </p:cNvPr>
          <p:cNvSpPr/>
          <p:nvPr/>
        </p:nvSpPr>
        <p:spPr>
          <a:xfrm flipV="1">
            <a:off x="4917989" y="3654468"/>
            <a:ext cx="1381115" cy="654739"/>
          </a:xfrm>
          <a:custGeom>
            <a:avLst/>
            <a:gdLst>
              <a:gd name="connsiteX0" fmla="*/ 1318054 w 1318054"/>
              <a:gd name="connsiteY0" fmla="*/ 0 h 716691"/>
              <a:gd name="connsiteX1" fmla="*/ 0 w 1318054"/>
              <a:gd name="connsiteY1" fmla="*/ 716691 h 71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18054" h="716691">
                <a:moveTo>
                  <a:pt x="1318054" y="0"/>
                </a:moveTo>
                <a:lnTo>
                  <a:pt x="0" y="716691"/>
                </a:lnTo>
              </a:path>
            </a:pathLst>
          </a:cu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36150D-D1CE-45B9-B065-8A4C56FD03A2}"/>
              </a:ext>
            </a:extLst>
          </p:cNvPr>
          <p:cNvSpPr txBox="1"/>
          <p:nvPr/>
        </p:nvSpPr>
        <p:spPr>
          <a:xfrm>
            <a:off x="1499289" y="5057409"/>
            <a:ext cx="341760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l-GR" sz="1400" dirty="0"/>
              <a:t>θ</a:t>
            </a:r>
            <a:r>
              <a:rPr lang="en-US" sz="1400" baseline="-25000" dirty="0"/>
              <a:t>1</a:t>
            </a:r>
            <a:endParaRPr lang="ru-RU" sz="1400" baseline="-25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7A074DD-7937-4D7C-9FF9-842F514B8334}"/>
              </a:ext>
            </a:extLst>
          </p:cNvPr>
          <p:cNvSpPr txBox="1"/>
          <p:nvPr/>
        </p:nvSpPr>
        <p:spPr>
          <a:xfrm>
            <a:off x="1998846" y="4550781"/>
            <a:ext cx="341760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l-GR" sz="1400" dirty="0"/>
              <a:t>θ</a:t>
            </a:r>
            <a:r>
              <a:rPr lang="en-US" sz="1400" baseline="-25000" dirty="0"/>
              <a:t>2</a:t>
            </a:r>
            <a:endParaRPr lang="ru-RU" sz="1400" baseline="-250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0C632C6-EA2D-4463-928F-D902532B5817}"/>
              </a:ext>
            </a:extLst>
          </p:cNvPr>
          <p:cNvSpPr txBox="1"/>
          <p:nvPr/>
        </p:nvSpPr>
        <p:spPr>
          <a:xfrm>
            <a:off x="2233624" y="4309207"/>
            <a:ext cx="341760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l-GR" sz="1400" dirty="0"/>
              <a:t>θ</a:t>
            </a:r>
            <a:r>
              <a:rPr lang="en-US" sz="1400" baseline="-25000" dirty="0"/>
              <a:t>3</a:t>
            </a:r>
            <a:endParaRPr lang="ru-RU" sz="1400" baseline="-250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9A8F217-AC2E-47EE-9B15-E23C431E6906}"/>
              </a:ext>
            </a:extLst>
          </p:cNvPr>
          <p:cNvSpPr txBox="1"/>
          <p:nvPr/>
        </p:nvSpPr>
        <p:spPr>
          <a:xfrm>
            <a:off x="2421511" y="4067633"/>
            <a:ext cx="341760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l-GR" sz="1400" dirty="0"/>
              <a:t>θ</a:t>
            </a:r>
            <a:r>
              <a:rPr lang="en-US" sz="1400" baseline="-25000" dirty="0"/>
              <a:t>4</a:t>
            </a:r>
            <a:endParaRPr lang="ru-RU" sz="1400" baseline="-250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A05897E-352F-4AB5-97E5-A5BA94AD2CC7}"/>
              </a:ext>
            </a:extLst>
          </p:cNvPr>
          <p:cNvSpPr txBox="1"/>
          <p:nvPr/>
        </p:nvSpPr>
        <p:spPr>
          <a:xfrm>
            <a:off x="2617636" y="3898086"/>
            <a:ext cx="341760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l-GR" sz="1400" dirty="0"/>
              <a:t>θ</a:t>
            </a:r>
            <a:r>
              <a:rPr lang="en-US" sz="1400" baseline="-25000" dirty="0"/>
              <a:t>5</a:t>
            </a:r>
            <a:endParaRPr lang="ru-RU" sz="1400" baseline="-250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E4AD2EB-C869-87DD-D300-8883384C9F5A}"/>
              </a:ext>
            </a:extLst>
          </p:cNvPr>
          <p:cNvCxnSpPr>
            <a:cxnSpLocks/>
          </p:cNvCxnSpPr>
          <p:nvPr/>
        </p:nvCxnSpPr>
        <p:spPr>
          <a:xfrm flipV="1">
            <a:off x="2133600" y="4807225"/>
            <a:ext cx="4165504" cy="250184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457CFA5-BAC0-5E32-B8EF-A67F381D812F}"/>
              </a:ext>
            </a:extLst>
          </p:cNvPr>
          <p:cNvCxnSpPr>
            <a:cxnSpLocks/>
          </p:cNvCxnSpPr>
          <p:nvPr/>
        </p:nvCxnSpPr>
        <p:spPr>
          <a:xfrm>
            <a:off x="2487827" y="4769708"/>
            <a:ext cx="3811277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C36B6B80-C1B9-C317-9958-EC597D902E3A}"/>
              </a:ext>
            </a:extLst>
          </p:cNvPr>
          <p:cNvSpPr/>
          <p:nvPr/>
        </p:nvSpPr>
        <p:spPr>
          <a:xfrm>
            <a:off x="379379" y="1391055"/>
            <a:ext cx="5924145" cy="51018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4223254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1B219-1D99-4B05-86F3-9FB2CC0953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Обучение методом спуска по градиенту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AACBC88-EA76-4578-889B-7BA9F8E37469}"/>
                  </a:ext>
                </a:extLst>
              </p:cNvPr>
              <p:cNvSpPr txBox="1"/>
              <p:nvPr/>
            </p:nvSpPr>
            <p:spPr>
              <a:xfrm>
                <a:off x="6299105" y="1531028"/>
                <a:ext cx="5451908" cy="42055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g(x</a:t>
                </a:r>
                <a:r>
                  <a:rPr lang="en-US" sz="2400" baseline="-25000" dirty="0"/>
                  <a:t>i</a:t>
                </a:r>
                <a:r>
                  <a:rPr lang="en-US" sz="2400" dirty="0"/>
                  <a:t>, </a:t>
                </a:r>
                <a:r>
                  <a:rPr lang="el-GR" sz="2400" dirty="0"/>
                  <a:t>θ</a:t>
                </a:r>
                <a:r>
                  <a:rPr lang="en-US" sz="2400" dirty="0"/>
                  <a:t>)</a:t>
                </a:r>
                <a:r>
                  <a:rPr lang="ru-RU" sz="2400" dirty="0"/>
                  <a:t> -- предсказание нейронной сети с весами </a:t>
                </a:r>
                <a:r>
                  <a:rPr lang="el-GR" sz="2400" dirty="0"/>
                  <a:t>θ</a:t>
                </a:r>
                <a:r>
                  <a:rPr lang="ru-RU" sz="2400" dirty="0"/>
                  <a:t> для картинки </a:t>
                </a:r>
                <a:r>
                  <a:rPr lang="en-US" sz="2400" dirty="0"/>
                  <a:t>x</a:t>
                </a:r>
                <a:r>
                  <a:rPr lang="en-US" sz="2400" baseline="-25000" dirty="0"/>
                  <a:t>i</a:t>
                </a:r>
                <a:endParaRPr lang="ru-RU" sz="2400" dirty="0"/>
              </a:p>
              <a:p>
                <a:endParaRPr lang="ru-RU" sz="800" dirty="0"/>
              </a:p>
              <a:p>
                <a:r>
                  <a:rPr lang="en-US" sz="2400" dirty="0" err="1"/>
                  <a:t>y</a:t>
                </a:r>
                <a:r>
                  <a:rPr lang="en-US" sz="2400" baseline="-25000" dirty="0" err="1"/>
                  <a:t>i</a:t>
                </a:r>
                <a:r>
                  <a:rPr lang="en-US" sz="2400" dirty="0"/>
                  <a:t> –</a:t>
                </a:r>
                <a:r>
                  <a:rPr lang="ru-RU" sz="2400" dirty="0"/>
                  <a:t> правильный класс</a:t>
                </a:r>
                <a:r>
                  <a:rPr lang="en-US" sz="2400" dirty="0"/>
                  <a:t> </a:t>
                </a:r>
                <a:r>
                  <a:rPr lang="ru-RU" sz="2400" dirty="0"/>
                  <a:t>картинки </a:t>
                </a:r>
                <a:r>
                  <a:rPr lang="en-US" sz="2400" dirty="0"/>
                  <a:t>x</a:t>
                </a:r>
                <a:r>
                  <a:rPr lang="en-US" sz="2400" baseline="-25000" dirty="0"/>
                  <a:t>i</a:t>
                </a:r>
                <a:r>
                  <a:rPr lang="ru-RU" sz="2400" baseline="-25000" dirty="0"/>
                  <a:t> </a:t>
                </a:r>
                <a:r>
                  <a:rPr lang="ru-RU" sz="2400" dirty="0"/>
                  <a:t>(обычно какой-то единичный вектор)</a:t>
                </a:r>
              </a:p>
              <a:p>
                <a:endParaRPr lang="ru-RU" sz="800" dirty="0"/>
              </a:p>
              <a:p>
                <a:r>
                  <a:rPr lang="en-US" sz="2400" dirty="0">
                    <a:solidFill>
                      <a:schemeClr val="bg1"/>
                    </a:solidFill>
                  </a:rPr>
                  <a:t>L(</a:t>
                </a:r>
                <a:r>
                  <a:rPr lang="el-GR" sz="2400" dirty="0">
                    <a:solidFill>
                      <a:schemeClr val="bg1"/>
                    </a:solidFill>
                  </a:rPr>
                  <a:t>θ</a:t>
                </a:r>
                <a:r>
                  <a:rPr lang="en-US" sz="2400" dirty="0">
                    <a:solidFill>
                      <a:schemeClr val="bg1"/>
                    </a:solidFill>
                  </a:rPr>
                  <a:t>) = </a:t>
                </a:r>
                <a:r>
                  <a:rPr lang="el-GR" sz="2400" dirty="0">
                    <a:solidFill>
                      <a:schemeClr val="bg1"/>
                    </a:solidFill>
                  </a:rPr>
                  <a:t>Σ</a:t>
                </a:r>
                <a:r>
                  <a:rPr lang="en-US" sz="2400" dirty="0">
                    <a:solidFill>
                      <a:schemeClr val="bg1"/>
                    </a:solidFill>
                  </a:rPr>
                  <a:t>(g(x</a:t>
                </a:r>
                <a:r>
                  <a:rPr lang="en-US" sz="2400" baseline="-25000" dirty="0">
                    <a:solidFill>
                      <a:schemeClr val="bg1"/>
                    </a:solidFill>
                  </a:rPr>
                  <a:t>i</a:t>
                </a:r>
                <a:r>
                  <a:rPr lang="en-US" sz="2400" dirty="0">
                    <a:solidFill>
                      <a:schemeClr val="bg1"/>
                    </a:solidFill>
                  </a:rPr>
                  <a:t>, </a:t>
                </a:r>
                <a:r>
                  <a:rPr lang="el-GR" sz="2400" dirty="0">
                    <a:solidFill>
                      <a:schemeClr val="bg1"/>
                    </a:solidFill>
                  </a:rPr>
                  <a:t>θ</a:t>
                </a:r>
                <a:r>
                  <a:rPr lang="en-US" sz="2400" dirty="0">
                    <a:solidFill>
                      <a:schemeClr val="bg1"/>
                    </a:solidFill>
                  </a:rPr>
                  <a:t>) – </a:t>
                </a:r>
                <a:r>
                  <a:rPr lang="en-US" sz="2400" dirty="0" err="1">
                    <a:solidFill>
                      <a:schemeClr val="bg1"/>
                    </a:solidFill>
                  </a:rPr>
                  <a:t>y</a:t>
                </a:r>
                <a:r>
                  <a:rPr lang="en-US" sz="2400" baseline="-25000" dirty="0" err="1">
                    <a:solidFill>
                      <a:schemeClr val="bg1"/>
                    </a:solidFill>
                  </a:rPr>
                  <a:t>i</a:t>
                </a:r>
                <a:r>
                  <a:rPr lang="en-US" sz="2400" dirty="0">
                    <a:solidFill>
                      <a:schemeClr val="bg1"/>
                    </a:solidFill>
                  </a:rPr>
                  <a:t>)</a:t>
                </a:r>
                <a:r>
                  <a:rPr lang="en-US" sz="2400" baseline="30000" dirty="0">
                    <a:solidFill>
                      <a:schemeClr val="bg1"/>
                    </a:solidFill>
                  </a:rPr>
                  <a:t>2</a:t>
                </a:r>
                <a:r>
                  <a:rPr lang="ru-RU" sz="2400" baseline="30000" dirty="0">
                    <a:solidFill>
                      <a:schemeClr val="bg1"/>
                    </a:solidFill>
                  </a:rPr>
                  <a:t>  </a:t>
                </a:r>
                <a:r>
                  <a:rPr lang="ru-RU" sz="2400" dirty="0">
                    <a:solidFill>
                      <a:schemeClr val="bg1"/>
                    </a:solidFill>
                  </a:rPr>
                  <a:t>-- значение функции потерь для весов </a:t>
                </a:r>
                <a:r>
                  <a:rPr lang="el-GR" sz="2400" dirty="0">
                    <a:solidFill>
                      <a:schemeClr val="bg1"/>
                    </a:solidFill>
                  </a:rPr>
                  <a:t>θ</a:t>
                </a:r>
                <a:endParaRPr lang="en-US" sz="2400" dirty="0">
                  <a:solidFill>
                    <a:schemeClr val="bg1"/>
                  </a:solidFill>
                </a:endParaRPr>
              </a:p>
              <a:p>
                <a:endParaRPr lang="ru-RU" sz="800" dirty="0">
                  <a:solidFill>
                    <a:schemeClr val="bg1"/>
                  </a:solidFill>
                </a:endParaRPr>
              </a:p>
              <a:p>
                <a:r>
                  <a:rPr lang="ru-RU" sz="2400" dirty="0">
                    <a:solidFill>
                      <a:schemeClr val="bg1"/>
                    </a:solidFill>
                  </a:rPr>
                  <a:t>Линии уровня </a:t>
                </a:r>
                <a:r>
                  <a:rPr lang="en-US" sz="2400" dirty="0">
                    <a:solidFill>
                      <a:schemeClr val="bg1"/>
                    </a:solidFill>
                  </a:rPr>
                  <a:t>L(</a:t>
                </a:r>
                <a:r>
                  <a:rPr lang="el-GR" sz="2400" dirty="0">
                    <a:solidFill>
                      <a:schemeClr val="bg1"/>
                    </a:solidFill>
                  </a:rPr>
                  <a:t>θ</a:t>
                </a:r>
                <a:r>
                  <a:rPr lang="en-US" sz="2400" dirty="0">
                    <a:solidFill>
                      <a:schemeClr val="bg1"/>
                    </a:solidFill>
                  </a:rPr>
                  <a:t>)</a:t>
                </a:r>
                <a:r>
                  <a:rPr lang="ru-RU" sz="2400" dirty="0">
                    <a:solidFill>
                      <a:schemeClr val="bg1"/>
                    </a:solidFill>
                  </a:rPr>
                  <a:t> = </a:t>
                </a:r>
                <a:r>
                  <a:rPr lang="en-US" sz="2400" dirty="0">
                    <a:solidFill>
                      <a:schemeClr val="bg1"/>
                    </a:solidFill>
                  </a:rPr>
                  <a:t>const</a:t>
                </a:r>
                <a:endParaRPr lang="ru-RU" sz="2400" dirty="0">
                  <a:solidFill>
                    <a:schemeClr val="bg1"/>
                  </a:solidFill>
                </a:endParaRPr>
              </a:p>
              <a:p>
                <a:endParaRPr lang="ru-RU" sz="800" dirty="0">
                  <a:solidFill>
                    <a:schemeClr val="bg1"/>
                  </a:solidFill>
                  <a:sym typeface="Symbol" panose="05050102010706020507" pitchFamily="18" charset="2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sSubPr>
                      <m:e>
                        <m:r>
                          <a:rPr lang="ru-RU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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𝑖</m:t>
                        </m:r>
                      </m:sub>
                    </m:sSub>
                    <m:f>
                      <m:fPr>
                        <m:ctrlPr>
                          <a:rPr lang="en-US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l-GR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den>
                    </m:f>
                    <m:d>
                      <m:d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l-GR" sz="24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l-GR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ru-RU" sz="2400" dirty="0">
                    <a:solidFill>
                      <a:schemeClr val="bg1"/>
                    </a:solidFill>
                    <a:sym typeface="Symbol" panose="05050102010706020507" pitchFamily="18" charset="2"/>
                  </a:rPr>
                  <a:t> -- шаги по градиенту</a:t>
                </a:r>
              </a:p>
              <a:p>
                <a:endParaRPr lang="ru-RU" sz="800" dirty="0">
                  <a:solidFill>
                    <a:schemeClr val="bg1"/>
                  </a:solidFill>
                  <a:sym typeface="Symbol" panose="05050102010706020507" pitchFamily="18" charset="2"/>
                </a:endParaRPr>
              </a:p>
              <a:p>
                <a:r>
                  <a:rPr lang="en-US" sz="2400" dirty="0">
                    <a:solidFill>
                      <a:schemeClr val="bg1"/>
                    </a:solidFill>
                    <a:sym typeface="Symbol" panose="05050102010706020507" pitchFamily="18" charset="2"/>
                  </a:rPr>
                  <a:t></a:t>
                </a:r>
                <a:r>
                  <a:rPr lang="en-US" sz="2400" baseline="-25000" dirty="0" err="1">
                    <a:solidFill>
                      <a:schemeClr val="bg1"/>
                    </a:solidFill>
                    <a:sym typeface="Symbol" panose="05050102010706020507" pitchFamily="18" charset="2"/>
                  </a:rPr>
                  <a:t>i</a:t>
                </a:r>
                <a:r>
                  <a:rPr lang="ru-RU" sz="2400" dirty="0">
                    <a:solidFill>
                      <a:schemeClr val="bg1"/>
                    </a:solidFill>
                    <a:sym typeface="Symbol" panose="05050102010706020507" pitchFamily="18" charset="2"/>
                  </a:rPr>
                  <a:t> -- длина шага по градиенту</a:t>
                </a:r>
                <a:endParaRPr lang="ru-RU" sz="2400" baseline="-25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AACBC88-EA76-4578-889B-7BA9F8E374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9105" y="1531028"/>
                <a:ext cx="5451908" cy="4205575"/>
              </a:xfrm>
              <a:prstGeom prst="rect">
                <a:avLst/>
              </a:prstGeom>
              <a:blipFill>
                <a:blip r:embed="rId2"/>
                <a:stretch>
                  <a:fillRect l="-1676" t="-1159" r="-2346" b="-246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Content Placeholder 13" descr="Chart, radar chart&#10;&#10;Description automatically generated">
            <a:extLst>
              <a:ext uri="{FF2B5EF4-FFF2-40B4-BE49-F238E27FC236}">
                <a16:creationId xmlns:a16="http://schemas.microsoft.com/office/drawing/2014/main" id="{115DC0D4-58AF-4C4D-9CFF-7BE5A67A2E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7481" y="1690688"/>
            <a:ext cx="3964735" cy="4351338"/>
          </a:xfrm>
        </p:spPr>
      </p:pic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0F293EB-23BD-49D4-ACA9-1FC8835BC1DD}"/>
              </a:ext>
            </a:extLst>
          </p:cNvPr>
          <p:cNvSpPr/>
          <p:nvPr/>
        </p:nvSpPr>
        <p:spPr>
          <a:xfrm flipV="1">
            <a:off x="5037138" y="3136910"/>
            <a:ext cx="1257547" cy="1152757"/>
          </a:xfrm>
          <a:custGeom>
            <a:avLst/>
            <a:gdLst>
              <a:gd name="connsiteX0" fmla="*/ 1194487 w 1194487"/>
              <a:gd name="connsiteY0" fmla="*/ 0 h 247135"/>
              <a:gd name="connsiteX1" fmla="*/ 0 w 1194487"/>
              <a:gd name="connsiteY1" fmla="*/ 247135 h 247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94487" h="247135">
                <a:moveTo>
                  <a:pt x="1194487" y="0"/>
                </a:moveTo>
                <a:lnTo>
                  <a:pt x="0" y="247135"/>
                </a:lnTo>
              </a:path>
            </a:pathLst>
          </a:cu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1186B2DD-FF83-4AF5-8536-E386D34583A7}"/>
              </a:ext>
            </a:extLst>
          </p:cNvPr>
          <p:cNvSpPr/>
          <p:nvPr/>
        </p:nvSpPr>
        <p:spPr>
          <a:xfrm flipV="1">
            <a:off x="4917989" y="3654468"/>
            <a:ext cx="1381115" cy="654739"/>
          </a:xfrm>
          <a:custGeom>
            <a:avLst/>
            <a:gdLst>
              <a:gd name="connsiteX0" fmla="*/ 1318054 w 1318054"/>
              <a:gd name="connsiteY0" fmla="*/ 0 h 716691"/>
              <a:gd name="connsiteX1" fmla="*/ 0 w 1318054"/>
              <a:gd name="connsiteY1" fmla="*/ 716691 h 71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18054" h="716691">
                <a:moveTo>
                  <a:pt x="1318054" y="0"/>
                </a:moveTo>
                <a:lnTo>
                  <a:pt x="0" y="716691"/>
                </a:lnTo>
              </a:path>
            </a:pathLst>
          </a:cu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36150D-D1CE-45B9-B065-8A4C56FD03A2}"/>
              </a:ext>
            </a:extLst>
          </p:cNvPr>
          <p:cNvSpPr txBox="1"/>
          <p:nvPr/>
        </p:nvSpPr>
        <p:spPr>
          <a:xfrm>
            <a:off x="1499289" y="5057409"/>
            <a:ext cx="341760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l-GR" sz="1400" dirty="0"/>
              <a:t>θ</a:t>
            </a:r>
            <a:r>
              <a:rPr lang="en-US" sz="1400" baseline="-25000" dirty="0"/>
              <a:t>1</a:t>
            </a:r>
            <a:endParaRPr lang="ru-RU" sz="1400" baseline="-25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7A074DD-7937-4D7C-9FF9-842F514B8334}"/>
              </a:ext>
            </a:extLst>
          </p:cNvPr>
          <p:cNvSpPr txBox="1"/>
          <p:nvPr/>
        </p:nvSpPr>
        <p:spPr>
          <a:xfrm>
            <a:off x="1998846" y="4550781"/>
            <a:ext cx="341760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l-GR" sz="1400" dirty="0"/>
              <a:t>θ</a:t>
            </a:r>
            <a:r>
              <a:rPr lang="en-US" sz="1400" baseline="-25000" dirty="0"/>
              <a:t>2</a:t>
            </a:r>
            <a:endParaRPr lang="ru-RU" sz="1400" baseline="-250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0C632C6-EA2D-4463-928F-D902532B5817}"/>
              </a:ext>
            </a:extLst>
          </p:cNvPr>
          <p:cNvSpPr txBox="1"/>
          <p:nvPr/>
        </p:nvSpPr>
        <p:spPr>
          <a:xfrm>
            <a:off x="2233624" y="4309207"/>
            <a:ext cx="341760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l-GR" sz="1400" dirty="0"/>
              <a:t>θ</a:t>
            </a:r>
            <a:r>
              <a:rPr lang="en-US" sz="1400" baseline="-25000" dirty="0"/>
              <a:t>3</a:t>
            </a:r>
            <a:endParaRPr lang="ru-RU" sz="1400" baseline="-250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9A8F217-AC2E-47EE-9B15-E23C431E6906}"/>
              </a:ext>
            </a:extLst>
          </p:cNvPr>
          <p:cNvSpPr txBox="1"/>
          <p:nvPr/>
        </p:nvSpPr>
        <p:spPr>
          <a:xfrm>
            <a:off x="2421511" y="4067633"/>
            <a:ext cx="341760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l-GR" sz="1400" dirty="0"/>
              <a:t>θ</a:t>
            </a:r>
            <a:r>
              <a:rPr lang="en-US" sz="1400" baseline="-25000" dirty="0"/>
              <a:t>4</a:t>
            </a:r>
            <a:endParaRPr lang="ru-RU" sz="1400" baseline="-250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A05897E-352F-4AB5-97E5-A5BA94AD2CC7}"/>
              </a:ext>
            </a:extLst>
          </p:cNvPr>
          <p:cNvSpPr txBox="1"/>
          <p:nvPr/>
        </p:nvSpPr>
        <p:spPr>
          <a:xfrm>
            <a:off x="2617636" y="3898086"/>
            <a:ext cx="341760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l-GR" sz="1400" dirty="0"/>
              <a:t>θ</a:t>
            </a:r>
            <a:r>
              <a:rPr lang="en-US" sz="1400" baseline="-25000" dirty="0"/>
              <a:t>5</a:t>
            </a:r>
            <a:endParaRPr lang="ru-RU" sz="1400" baseline="-250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E4AD2EB-C869-87DD-D300-8883384C9F5A}"/>
              </a:ext>
            </a:extLst>
          </p:cNvPr>
          <p:cNvCxnSpPr>
            <a:cxnSpLocks/>
          </p:cNvCxnSpPr>
          <p:nvPr/>
        </p:nvCxnSpPr>
        <p:spPr>
          <a:xfrm flipV="1">
            <a:off x="2133600" y="4807225"/>
            <a:ext cx="4165504" cy="250184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457CFA5-BAC0-5E32-B8EF-A67F381D812F}"/>
              </a:ext>
            </a:extLst>
          </p:cNvPr>
          <p:cNvCxnSpPr>
            <a:cxnSpLocks/>
          </p:cNvCxnSpPr>
          <p:nvPr/>
        </p:nvCxnSpPr>
        <p:spPr>
          <a:xfrm>
            <a:off x="2487827" y="4769708"/>
            <a:ext cx="3811277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0CB0523D-9826-2316-ED79-684D14A5BB52}"/>
              </a:ext>
            </a:extLst>
          </p:cNvPr>
          <p:cNvSpPr/>
          <p:nvPr/>
        </p:nvSpPr>
        <p:spPr>
          <a:xfrm>
            <a:off x="379379" y="1391055"/>
            <a:ext cx="5924145" cy="51018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2756526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1B219-1D99-4B05-86F3-9FB2CC0953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Обучение методом спуска по градиенту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AACBC88-EA76-4578-889B-7BA9F8E37469}"/>
                  </a:ext>
                </a:extLst>
              </p:cNvPr>
              <p:cNvSpPr txBox="1"/>
              <p:nvPr/>
            </p:nvSpPr>
            <p:spPr>
              <a:xfrm>
                <a:off x="6299105" y="1531028"/>
                <a:ext cx="5451908" cy="42055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g(x</a:t>
                </a:r>
                <a:r>
                  <a:rPr lang="en-US" sz="2400" baseline="-25000" dirty="0"/>
                  <a:t>i</a:t>
                </a:r>
                <a:r>
                  <a:rPr lang="en-US" sz="2400" dirty="0"/>
                  <a:t>, </a:t>
                </a:r>
                <a:r>
                  <a:rPr lang="el-GR" sz="2400" dirty="0"/>
                  <a:t>θ</a:t>
                </a:r>
                <a:r>
                  <a:rPr lang="en-US" sz="2400" dirty="0"/>
                  <a:t>)</a:t>
                </a:r>
                <a:r>
                  <a:rPr lang="ru-RU" sz="2400" dirty="0"/>
                  <a:t> -- предсказание нейронной сети с весами </a:t>
                </a:r>
                <a:r>
                  <a:rPr lang="el-GR" sz="2400" dirty="0"/>
                  <a:t>θ</a:t>
                </a:r>
                <a:r>
                  <a:rPr lang="ru-RU" sz="2400" dirty="0"/>
                  <a:t> для картинки </a:t>
                </a:r>
                <a:r>
                  <a:rPr lang="en-US" sz="2400" dirty="0"/>
                  <a:t>x</a:t>
                </a:r>
                <a:r>
                  <a:rPr lang="en-US" sz="2400" baseline="-25000" dirty="0"/>
                  <a:t>i</a:t>
                </a:r>
                <a:endParaRPr lang="ru-RU" sz="2400" dirty="0"/>
              </a:p>
              <a:p>
                <a:endParaRPr lang="ru-RU" sz="800" dirty="0"/>
              </a:p>
              <a:p>
                <a:r>
                  <a:rPr lang="en-US" sz="2400" dirty="0" err="1"/>
                  <a:t>y</a:t>
                </a:r>
                <a:r>
                  <a:rPr lang="en-US" sz="2400" baseline="-25000" dirty="0" err="1"/>
                  <a:t>i</a:t>
                </a:r>
                <a:r>
                  <a:rPr lang="en-US" sz="2400" dirty="0"/>
                  <a:t> –</a:t>
                </a:r>
                <a:r>
                  <a:rPr lang="ru-RU" sz="2400" dirty="0"/>
                  <a:t> правильный класс</a:t>
                </a:r>
                <a:r>
                  <a:rPr lang="en-US" sz="2400" dirty="0"/>
                  <a:t> </a:t>
                </a:r>
                <a:r>
                  <a:rPr lang="ru-RU" sz="2400" dirty="0"/>
                  <a:t>картинки </a:t>
                </a:r>
                <a:r>
                  <a:rPr lang="en-US" sz="2400" dirty="0"/>
                  <a:t>x</a:t>
                </a:r>
                <a:r>
                  <a:rPr lang="en-US" sz="2400" baseline="-25000" dirty="0"/>
                  <a:t>i</a:t>
                </a:r>
                <a:r>
                  <a:rPr lang="ru-RU" sz="2400" baseline="-25000" dirty="0"/>
                  <a:t> </a:t>
                </a:r>
                <a:r>
                  <a:rPr lang="ru-RU" sz="2400" dirty="0"/>
                  <a:t>(обычно какой-то единичный вектор)</a:t>
                </a:r>
              </a:p>
              <a:p>
                <a:endParaRPr lang="ru-RU" sz="800" dirty="0"/>
              </a:p>
              <a:p>
                <a:r>
                  <a:rPr lang="en-US" sz="2400" dirty="0"/>
                  <a:t>L(</a:t>
                </a:r>
                <a:r>
                  <a:rPr lang="el-GR" sz="2400" dirty="0"/>
                  <a:t>θ</a:t>
                </a:r>
                <a:r>
                  <a:rPr lang="en-US" sz="2400" dirty="0"/>
                  <a:t>) = </a:t>
                </a:r>
                <a:r>
                  <a:rPr lang="el-GR" sz="2400" dirty="0"/>
                  <a:t>Σ</a:t>
                </a:r>
                <a:r>
                  <a:rPr lang="en-US" sz="2400" dirty="0"/>
                  <a:t>|g(x</a:t>
                </a:r>
                <a:r>
                  <a:rPr lang="en-US" sz="2400" baseline="-25000" dirty="0"/>
                  <a:t>i</a:t>
                </a:r>
                <a:r>
                  <a:rPr lang="en-US" sz="2400" dirty="0"/>
                  <a:t>, </a:t>
                </a:r>
                <a:r>
                  <a:rPr lang="el-GR" sz="2400" dirty="0"/>
                  <a:t>θ</a:t>
                </a:r>
                <a:r>
                  <a:rPr lang="en-US" sz="2400" dirty="0"/>
                  <a:t>) – y</a:t>
                </a:r>
                <a:r>
                  <a:rPr lang="en-US" sz="2400" baseline="-25000" dirty="0"/>
                  <a:t>i</a:t>
                </a:r>
                <a:r>
                  <a:rPr lang="en-US" sz="2400" dirty="0"/>
                  <a:t>|</a:t>
                </a:r>
                <a:r>
                  <a:rPr lang="en-US" sz="2400" baseline="30000" dirty="0"/>
                  <a:t>2</a:t>
                </a:r>
                <a:r>
                  <a:rPr lang="ru-RU" sz="2400" baseline="30000" dirty="0"/>
                  <a:t>  </a:t>
                </a:r>
                <a:r>
                  <a:rPr lang="ru-RU" sz="2400" dirty="0"/>
                  <a:t>-- значение функции потерь для весов </a:t>
                </a:r>
                <a:r>
                  <a:rPr lang="el-GR" sz="2400" dirty="0"/>
                  <a:t>θ</a:t>
                </a:r>
                <a:endParaRPr lang="en-US" sz="2400" dirty="0"/>
              </a:p>
              <a:p>
                <a:endParaRPr lang="ru-RU" sz="800" dirty="0"/>
              </a:p>
              <a:p>
                <a:r>
                  <a:rPr lang="ru-RU" sz="2400" dirty="0">
                    <a:solidFill>
                      <a:schemeClr val="bg1"/>
                    </a:solidFill>
                  </a:rPr>
                  <a:t>Линии уровня </a:t>
                </a:r>
                <a:r>
                  <a:rPr lang="en-US" sz="2400" dirty="0">
                    <a:solidFill>
                      <a:schemeClr val="bg1"/>
                    </a:solidFill>
                  </a:rPr>
                  <a:t>L(</a:t>
                </a:r>
                <a:r>
                  <a:rPr lang="el-GR" sz="2400" dirty="0">
                    <a:solidFill>
                      <a:schemeClr val="bg1"/>
                    </a:solidFill>
                  </a:rPr>
                  <a:t>θ</a:t>
                </a:r>
                <a:r>
                  <a:rPr lang="en-US" sz="2400" dirty="0">
                    <a:solidFill>
                      <a:schemeClr val="bg1"/>
                    </a:solidFill>
                  </a:rPr>
                  <a:t>)</a:t>
                </a:r>
                <a:r>
                  <a:rPr lang="ru-RU" sz="2400" dirty="0">
                    <a:solidFill>
                      <a:schemeClr val="bg1"/>
                    </a:solidFill>
                  </a:rPr>
                  <a:t> = </a:t>
                </a:r>
                <a:r>
                  <a:rPr lang="en-US" sz="2400" dirty="0">
                    <a:solidFill>
                      <a:schemeClr val="bg1"/>
                    </a:solidFill>
                  </a:rPr>
                  <a:t>const</a:t>
                </a:r>
                <a:endParaRPr lang="ru-RU" sz="2400" dirty="0">
                  <a:solidFill>
                    <a:schemeClr val="bg1"/>
                  </a:solidFill>
                </a:endParaRPr>
              </a:p>
              <a:p>
                <a:endParaRPr lang="ru-RU" sz="800" dirty="0">
                  <a:solidFill>
                    <a:schemeClr val="bg1"/>
                  </a:solidFill>
                  <a:sym typeface="Symbol" panose="05050102010706020507" pitchFamily="18" charset="2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sSubPr>
                      <m:e>
                        <m:r>
                          <a:rPr lang="ru-RU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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𝑖</m:t>
                        </m:r>
                      </m:sub>
                    </m:sSub>
                    <m:f>
                      <m:fPr>
                        <m:ctrlPr>
                          <a:rPr lang="en-US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l-GR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den>
                    </m:f>
                    <m:d>
                      <m:d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l-GR" sz="24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l-GR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ru-RU" sz="2400" dirty="0">
                    <a:solidFill>
                      <a:schemeClr val="bg1"/>
                    </a:solidFill>
                    <a:sym typeface="Symbol" panose="05050102010706020507" pitchFamily="18" charset="2"/>
                  </a:rPr>
                  <a:t> -- шаги по градиенту</a:t>
                </a:r>
              </a:p>
              <a:p>
                <a:endParaRPr lang="ru-RU" sz="800" dirty="0">
                  <a:solidFill>
                    <a:schemeClr val="bg1"/>
                  </a:solidFill>
                  <a:sym typeface="Symbol" panose="05050102010706020507" pitchFamily="18" charset="2"/>
                </a:endParaRPr>
              </a:p>
              <a:p>
                <a:r>
                  <a:rPr lang="en-US" sz="2400" dirty="0">
                    <a:solidFill>
                      <a:schemeClr val="bg1"/>
                    </a:solidFill>
                    <a:sym typeface="Symbol" panose="05050102010706020507" pitchFamily="18" charset="2"/>
                  </a:rPr>
                  <a:t></a:t>
                </a:r>
                <a:r>
                  <a:rPr lang="en-US" sz="2400" baseline="-25000" dirty="0" err="1">
                    <a:solidFill>
                      <a:schemeClr val="bg1"/>
                    </a:solidFill>
                    <a:sym typeface="Symbol" panose="05050102010706020507" pitchFamily="18" charset="2"/>
                  </a:rPr>
                  <a:t>i</a:t>
                </a:r>
                <a:r>
                  <a:rPr lang="ru-RU" sz="2400" dirty="0">
                    <a:solidFill>
                      <a:schemeClr val="bg1"/>
                    </a:solidFill>
                    <a:sym typeface="Symbol" panose="05050102010706020507" pitchFamily="18" charset="2"/>
                  </a:rPr>
                  <a:t> -- длина шага по градиенту</a:t>
                </a:r>
                <a:endParaRPr lang="ru-RU" sz="2400" baseline="-250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AACBC88-EA76-4578-889B-7BA9F8E374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9105" y="1531028"/>
                <a:ext cx="5451908" cy="4205575"/>
              </a:xfrm>
              <a:prstGeom prst="rect">
                <a:avLst/>
              </a:prstGeom>
              <a:blipFill>
                <a:blip r:embed="rId2"/>
                <a:stretch>
                  <a:fillRect l="-1676" t="-1159" b="-246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Content Placeholder 13" descr="Chart, radar chart&#10;&#10;Description automatically generated">
            <a:extLst>
              <a:ext uri="{FF2B5EF4-FFF2-40B4-BE49-F238E27FC236}">
                <a16:creationId xmlns:a16="http://schemas.microsoft.com/office/drawing/2014/main" id="{115DC0D4-58AF-4C4D-9CFF-7BE5A67A2E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7481" y="1690688"/>
            <a:ext cx="3964735" cy="4351338"/>
          </a:xfrm>
        </p:spPr>
      </p:pic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0F293EB-23BD-49D4-ACA9-1FC8835BC1DD}"/>
              </a:ext>
            </a:extLst>
          </p:cNvPr>
          <p:cNvSpPr/>
          <p:nvPr/>
        </p:nvSpPr>
        <p:spPr>
          <a:xfrm flipV="1">
            <a:off x="5037138" y="3136910"/>
            <a:ext cx="1257547" cy="1152757"/>
          </a:xfrm>
          <a:custGeom>
            <a:avLst/>
            <a:gdLst>
              <a:gd name="connsiteX0" fmla="*/ 1194487 w 1194487"/>
              <a:gd name="connsiteY0" fmla="*/ 0 h 247135"/>
              <a:gd name="connsiteX1" fmla="*/ 0 w 1194487"/>
              <a:gd name="connsiteY1" fmla="*/ 247135 h 247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94487" h="247135">
                <a:moveTo>
                  <a:pt x="1194487" y="0"/>
                </a:moveTo>
                <a:lnTo>
                  <a:pt x="0" y="247135"/>
                </a:lnTo>
              </a:path>
            </a:pathLst>
          </a:cu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1186B2DD-FF83-4AF5-8536-E386D34583A7}"/>
              </a:ext>
            </a:extLst>
          </p:cNvPr>
          <p:cNvSpPr/>
          <p:nvPr/>
        </p:nvSpPr>
        <p:spPr>
          <a:xfrm flipV="1">
            <a:off x="4917989" y="3654468"/>
            <a:ext cx="1381115" cy="654739"/>
          </a:xfrm>
          <a:custGeom>
            <a:avLst/>
            <a:gdLst>
              <a:gd name="connsiteX0" fmla="*/ 1318054 w 1318054"/>
              <a:gd name="connsiteY0" fmla="*/ 0 h 716691"/>
              <a:gd name="connsiteX1" fmla="*/ 0 w 1318054"/>
              <a:gd name="connsiteY1" fmla="*/ 716691 h 71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18054" h="716691">
                <a:moveTo>
                  <a:pt x="1318054" y="0"/>
                </a:moveTo>
                <a:lnTo>
                  <a:pt x="0" y="716691"/>
                </a:lnTo>
              </a:path>
            </a:pathLst>
          </a:cu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36150D-D1CE-45B9-B065-8A4C56FD03A2}"/>
              </a:ext>
            </a:extLst>
          </p:cNvPr>
          <p:cNvSpPr txBox="1"/>
          <p:nvPr/>
        </p:nvSpPr>
        <p:spPr>
          <a:xfrm>
            <a:off x="1499289" y="5057409"/>
            <a:ext cx="341760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l-GR" sz="1400" dirty="0"/>
              <a:t>θ</a:t>
            </a:r>
            <a:r>
              <a:rPr lang="en-US" sz="1400" baseline="-25000" dirty="0"/>
              <a:t>1</a:t>
            </a:r>
            <a:endParaRPr lang="ru-RU" sz="1400" baseline="-25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7A074DD-7937-4D7C-9FF9-842F514B8334}"/>
              </a:ext>
            </a:extLst>
          </p:cNvPr>
          <p:cNvSpPr txBox="1"/>
          <p:nvPr/>
        </p:nvSpPr>
        <p:spPr>
          <a:xfrm>
            <a:off x="1998846" y="4550781"/>
            <a:ext cx="341760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l-GR" sz="1400" dirty="0"/>
              <a:t>θ</a:t>
            </a:r>
            <a:r>
              <a:rPr lang="en-US" sz="1400" baseline="-25000" dirty="0"/>
              <a:t>2</a:t>
            </a:r>
            <a:endParaRPr lang="ru-RU" sz="1400" baseline="-250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0C632C6-EA2D-4463-928F-D902532B5817}"/>
              </a:ext>
            </a:extLst>
          </p:cNvPr>
          <p:cNvSpPr txBox="1"/>
          <p:nvPr/>
        </p:nvSpPr>
        <p:spPr>
          <a:xfrm>
            <a:off x="2233624" y="4309207"/>
            <a:ext cx="341760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l-GR" sz="1400" dirty="0"/>
              <a:t>θ</a:t>
            </a:r>
            <a:r>
              <a:rPr lang="en-US" sz="1400" baseline="-25000" dirty="0"/>
              <a:t>3</a:t>
            </a:r>
            <a:endParaRPr lang="ru-RU" sz="1400" baseline="-250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9A8F217-AC2E-47EE-9B15-E23C431E6906}"/>
              </a:ext>
            </a:extLst>
          </p:cNvPr>
          <p:cNvSpPr txBox="1"/>
          <p:nvPr/>
        </p:nvSpPr>
        <p:spPr>
          <a:xfrm>
            <a:off x="2421511" y="4067633"/>
            <a:ext cx="341760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l-GR" sz="1400" dirty="0"/>
              <a:t>θ</a:t>
            </a:r>
            <a:r>
              <a:rPr lang="en-US" sz="1400" baseline="-25000" dirty="0"/>
              <a:t>4</a:t>
            </a:r>
            <a:endParaRPr lang="ru-RU" sz="1400" baseline="-250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A05897E-352F-4AB5-97E5-A5BA94AD2CC7}"/>
              </a:ext>
            </a:extLst>
          </p:cNvPr>
          <p:cNvSpPr txBox="1"/>
          <p:nvPr/>
        </p:nvSpPr>
        <p:spPr>
          <a:xfrm>
            <a:off x="2617636" y="3898086"/>
            <a:ext cx="341760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l-GR" sz="1400" dirty="0"/>
              <a:t>θ</a:t>
            </a:r>
            <a:r>
              <a:rPr lang="en-US" sz="1400" baseline="-25000" dirty="0"/>
              <a:t>5</a:t>
            </a:r>
            <a:endParaRPr lang="ru-RU" sz="1400" baseline="-250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E4AD2EB-C869-87DD-D300-8883384C9F5A}"/>
              </a:ext>
            </a:extLst>
          </p:cNvPr>
          <p:cNvCxnSpPr>
            <a:cxnSpLocks/>
          </p:cNvCxnSpPr>
          <p:nvPr/>
        </p:nvCxnSpPr>
        <p:spPr>
          <a:xfrm flipV="1">
            <a:off x="2133600" y="4807225"/>
            <a:ext cx="4165504" cy="250184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457CFA5-BAC0-5E32-B8EF-A67F381D812F}"/>
              </a:ext>
            </a:extLst>
          </p:cNvPr>
          <p:cNvCxnSpPr>
            <a:cxnSpLocks/>
          </p:cNvCxnSpPr>
          <p:nvPr/>
        </p:nvCxnSpPr>
        <p:spPr>
          <a:xfrm>
            <a:off x="2487827" y="4769708"/>
            <a:ext cx="3811277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BFD3A60E-83F7-1FED-BFBC-6625EC42BC4C}"/>
              </a:ext>
            </a:extLst>
          </p:cNvPr>
          <p:cNvSpPr/>
          <p:nvPr/>
        </p:nvSpPr>
        <p:spPr>
          <a:xfrm>
            <a:off x="379379" y="1391055"/>
            <a:ext cx="5924145" cy="51018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7687655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1B219-1D99-4B05-86F3-9FB2CC0953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Обучение методом спуска по градиенту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AACBC88-EA76-4578-889B-7BA9F8E37469}"/>
                  </a:ext>
                </a:extLst>
              </p:cNvPr>
              <p:cNvSpPr txBox="1"/>
              <p:nvPr/>
            </p:nvSpPr>
            <p:spPr>
              <a:xfrm>
                <a:off x="6299105" y="1531028"/>
                <a:ext cx="5451908" cy="42055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g(x</a:t>
                </a:r>
                <a:r>
                  <a:rPr lang="en-US" sz="2400" baseline="-25000" dirty="0"/>
                  <a:t>i</a:t>
                </a:r>
                <a:r>
                  <a:rPr lang="en-US" sz="2400" dirty="0"/>
                  <a:t>, </a:t>
                </a:r>
                <a:r>
                  <a:rPr lang="el-GR" sz="2400" dirty="0"/>
                  <a:t>θ</a:t>
                </a:r>
                <a:r>
                  <a:rPr lang="en-US" sz="2400" dirty="0"/>
                  <a:t>)</a:t>
                </a:r>
                <a:r>
                  <a:rPr lang="ru-RU" sz="2400" dirty="0"/>
                  <a:t> -- предсказание нейронной сети с весами </a:t>
                </a:r>
                <a:r>
                  <a:rPr lang="el-GR" sz="2400" dirty="0"/>
                  <a:t>θ</a:t>
                </a:r>
                <a:r>
                  <a:rPr lang="ru-RU" sz="2400" dirty="0"/>
                  <a:t> для картинки </a:t>
                </a:r>
                <a:r>
                  <a:rPr lang="en-US" sz="2400" dirty="0"/>
                  <a:t>x</a:t>
                </a:r>
                <a:r>
                  <a:rPr lang="en-US" sz="2400" baseline="-25000" dirty="0"/>
                  <a:t>i</a:t>
                </a:r>
                <a:endParaRPr lang="ru-RU" sz="2400" dirty="0"/>
              </a:p>
              <a:p>
                <a:endParaRPr lang="ru-RU" sz="800" dirty="0"/>
              </a:p>
              <a:p>
                <a:r>
                  <a:rPr lang="en-US" sz="2400" dirty="0" err="1"/>
                  <a:t>y</a:t>
                </a:r>
                <a:r>
                  <a:rPr lang="en-US" sz="2400" baseline="-25000" dirty="0" err="1"/>
                  <a:t>i</a:t>
                </a:r>
                <a:r>
                  <a:rPr lang="en-US" sz="2400" dirty="0"/>
                  <a:t> –</a:t>
                </a:r>
                <a:r>
                  <a:rPr lang="ru-RU" sz="2400" dirty="0"/>
                  <a:t> правильный класс</a:t>
                </a:r>
                <a:r>
                  <a:rPr lang="en-US" sz="2400" dirty="0"/>
                  <a:t> </a:t>
                </a:r>
                <a:r>
                  <a:rPr lang="ru-RU" sz="2400" dirty="0"/>
                  <a:t>картинки </a:t>
                </a:r>
                <a:r>
                  <a:rPr lang="en-US" sz="2400" dirty="0"/>
                  <a:t>x</a:t>
                </a:r>
                <a:r>
                  <a:rPr lang="en-US" sz="2400" baseline="-25000" dirty="0"/>
                  <a:t>i</a:t>
                </a:r>
                <a:r>
                  <a:rPr lang="ru-RU" sz="2400" baseline="-25000" dirty="0"/>
                  <a:t> </a:t>
                </a:r>
                <a:r>
                  <a:rPr lang="ru-RU" sz="2400" dirty="0"/>
                  <a:t>(обычно какой-то единичный вектор)</a:t>
                </a:r>
              </a:p>
              <a:p>
                <a:endParaRPr lang="ru-RU" sz="800" dirty="0"/>
              </a:p>
              <a:p>
                <a:r>
                  <a:rPr lang="en-US" sz="2400" dirty="0"/>
                  <a:t>L(</a:t>
                </a:r>
                <a:r>
                  <a:rPr lang="el-GR" sz="2400" dirty="0"/>
                  <a:t>θ</a:t>
                </a:r>
                <a:r>
                  <a:rPr lang="en-US" sz="2400" dirty="0"/>
                  <a:t>) = </a:t>
                </a:r>
                <a:r>
                  <a:rPr lang="el-GR" sz="2400" dirty="0"/>
                  <a:t>Σ</a:t>
                </a:r>
                <a:r>
                  <a:rPr lang="en-US" sz="2400" dirty="0"/>
                  <a:t>|g(x</a:t>
                </a:r>
                <a:r>
                  <a:rPr lang="en-US" sz="2400" baseline="-25000" dirty="0"/>
                  <a:t>i</a:t>
                </a:r>
                <a:r>
                  <a:rPr lang="en-US" sz="2400" dirty="0"/>
                  <a:t>, </a:t>
                </a:r>
                <a:r>
                  <a:rPr lang="el-GR" sz="2400" dirty="0"/>
                  <a:t>θ</a:t>
                </a:r>
                <a:r>
                  <a:rPr lang="en-US" sz="2400" dirty="0"/>
                  <a:t>) – y</a:t>
                </a:r>
                <a:r>
                  <a:rPr lang="en-US" sz="2400" baseline="-25000" dirty="0"/>
                  <a:t>i</a:t>
                </a:r>
                <a:r>
                  <a:rPr lang="en-US" sz="2400" dirty="0"/>
                  <a:t>|</a:t>
                </a:r>
                <a:r>
                  <a:rPr lang="en-US" sz="2400" baseline="30000" dirty="0"/>
                  <a:t>2</a:t>
                </a:r>
                <a:r>
                  <a:rPr lang="ru-RU" sz="2400" baseline="30000" dirty="0"/>
                  <a:t>  </a:t>
                </a:r>
                <a:r>
                  <a:rPr lang="ru-RU" sz="2400" dirty="0"/>
                  <a:t>-- значение функции потерь для весов </a:t>
                </a:r>
                <a:r>
                  <a:rPr lang="el-GR" sz="2400" dirty="0"/>
                  <a:t>θ</a:t>
                </a:r>
                <a:endParaRPr lang="en-US" sz="2400" dirty="0"/>
              </a:p>
              <a:p>
                <a:endParaRPr lang="ru-RU" sz="800" dirty="0"/>
              </a:p>
              <a:p>
                <a:r>
                  <a:rPr lang="ru-RU" sz="2400" dirty="0"/>
                  <a:t>Линии уровня </a:t>
                </a:r>
                <a:r>
                  <a:rPr lang="en-US" sz="2400" dirty="0"/>
                  <a:t>L(</a:t>
                </a:r>
                <a:r>
                  <a:rPr lang="el-GR" sz="2400" dirty="0"/>
                  <a:t>θ</a:t>
                </a:r>
                <a:r>
                  <a:rPr lang="en-US" sz="2400" dirty="0"/>
                  <a:t>)</a:t>
                </a:r>
                <a:r>
                  <a:rPr lang="ru-RU" sz="2400" dirty="0"/>
                  <a:t> = </a:t>
                </a:r>
                <a:r>
                  <a:rPr lang="en-US" sz="2400" dirty="0"/>
                  <a:t>const</a:t>
                </a:r>
                <a:endParaRPr lang="ru-RU" sz="2400" dirty="0"/>
              </a:p>
              <a:p>
                <a:endParaRPr lang="ru-RU" sz="800" dirty="0">
                  <a:sym typeface="Symbol" panose="05050102010706020507" pitchFamily="18" charset="2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sSubPr>
                      <m:e>
                        <m:r>
                          <a:rPr lang="ru-RU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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𝑖</m:t>
                        </m:r>
                      </m:sub>
                    </m:sSub>
                    <m:f>
                      <m:fPr>
                        <m:ctrlPr>
                          <a:rPr lang="en-US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l-GR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den>
                    </m:f>
                    <m:d>
                      <m:d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l-GR" sz="24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l-GR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ru-RU" sz="2400" dirty="0">
                    <a:solidFill>
                      <a:schemeClr val="bg1"/>
                    </a:solidFill>
                    <a:sym typeface="Symbol" panose="05050102010706020507" pitchFamily="18" charset="2"/>
                  </a:rPr>
                  <a:t> -- шаги по градиенту</a:t>
                </a:r>
              </a:p>
              <a:p>
                <a:endParaRPr lang="ru-RU" sz="800" dirty="0">
                  <a:solidFill>
                    <a:schemeClr val="bg1"/>
                  </a:solidFill>
                  <a:sym typeface="Symbol" panose="05050102010706020507" pitchFamily="18" charset="2"/>
                </a:endParaRPr>
              </a:p>
              <a:p>
                <a:r>
                  <a:rPr lang="en-US" sz="2400" dirty="0">
                    <a:solidFill>
                      <a:schemeClr val="bg1"/>
                    </a:solidFill>
                    <a:sym typeface="Symbol" panose="05050102010706020507" pitchFamily="18" charset="2"/>
                  </a:rPr>
                  <a:t></a:t>
                </a:r>
                <a:r>
                  <a:rPr lang="en-US" sz="2400" baseline="-25000" dirty="0" err="1">
                    <a:solidFill>
                      <a:schemeClr val="bg1"/>
                    </a:solidFill>
                    <a:sym typeface="Symbol" panose="05050102010706020507" pitchFamily="18" charset="2"/>
                  </a:rPr>
                  <a:t>i</a:t>
                </a:r>
                <a:r>
                  <a:rPr lang="ru-RU" sz="2400" dirty="0">
                    <a:solidFill>
                      <a:schemeClr val="bg1"/>
                    </a:solidFill>
                    <a:sym typeface="Symbol" panose="05050102010706020507" pitchFamily="18" charset="2"/>
                  </a:rPr>
                  <a:t> -- длина шага по градиенту</a:t>
                </a:r>
                <a:endParaRPr lang="ru-RU" sz="2400" baseline="-250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AACBC88-EA76-4578-889B-7BA9F8E374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9105" y="1531028"/>
                <a:ext cx="5451908" cy="4205575"/>
              </a:xfrm>
              <a:prstGeom prst="rect">
                <a:avLst/>
              </a:prstGeom>
              <a:blipFill>
                <a:blip r:embed="rId2"/>
                <a:stretch>
                  <a:fillRect l="-1676" t="-1159" b="-246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Content Placeholder 13" descr="Chart, radar chart&#10;&#10;Description automatically generated">
            <a:extLst>
              <a:ext uri="{FF2B5EF4-FFF2-40B4-BE49-F238E27FC236}">
                <a16:creationId xmlns:a16="http://schemas.microsoft.com/office/drawing/2014/main" id="{115DC0D4-58AF-4C4D-9CFF-7BE5A67A2E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7481" y="1690688"/>
            <a:ext cx="3964735" cy="4351338"/>
          </a:xfrm>
        </p:spPr>
      </p:pic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0F293EB-23BD-49D4-ACA9-1FC8835BC1DD}"/>
              </a:ext>
            </a:extLst>
          </p:cNvPr>
          <p:cNvSpPr/>
          <p:nvPr/>
        </p:nvSpPr>
        <p:spPr>
          <a:xfrm flipV="1">
            <a:off x="5037138" y="3136910"/>
            <a:ext cx="1257547" cy="1152757"/>
          </a:xfrm>
          <a:custGeom>
            <a:avLst/>
            <a:gdLst>
              <a:gd name="connsiteX0" fmla="*/ 1194487 w 1194487"/>
              <a:gd name="connsiteY0" fmla="*/ 0 h 247135"/>
              <a:gd name="connsiteX1" fmla="*/ 0 w 1194487"/>
              <a:gd name="connsiteY1" fmla="*/ 247135 h 247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94487" h="247135">
                <a:moveTo>
                  <a:pt x="1194487" y="0"/>
                </a:moveTo>
                <a:lnTo>
                  <a:pt x="0" y="247135"/>
                </a:lnTo>
              </a:path>
            </a:pathLst>
          </a:cu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1186B2DD-FF83-4AF5-8536-E386D34583A7}"/>
              </a:ext>
            </a:extLst>
          </p:cNvPr>
          <p:cNvSpPr/>
          <p:nvPr/>
        </p:nvSpPr>
        <p:spPr>
          <a:xfrm flipV="1">
            <a:off x="4917989" y="3654468"/>
            <a:ext cx="1381115" cy="654739"/>
          </a:xfrm>
          <a:custGeom>
            <a:avLst/>
            <a:gdLst>
              <a:gd name="connsiteX0" fmla="*/ 1318054 w 1318054"/>
              <a:gd name="connsiteY0" fmla="*/ 0 h 716691"/>
              <a:gd name="connsiteX1" fmla="*/ 0 w 1318054"/>
              <a:gd name="connsiteY1" fmla="*/ 716691 h 71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18054" h="716691">
                <a:moveTo>
                  <a:pt x="1318054" y="0"/>
                </a:moveTo>
                <a:lnTo>
                  <a:pt x="0" y="716691"/>
                </a:lnTo>
              </a:path>
            </a:pathLst>
          </a:cu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36150D-D1CE-45B9-B065-8A4C56FD03A2}"/>
              </a:ext>
            </a:extLst>
          </p:cNvPr>
          <p:cNvSpPr txBox="1"/>
          <p:nvPr/>
        </p:nvSpPr>
        <p:spPr>
          <a:xfrm>
            <a:off x="1499288" y="5057409"/>
            <a:ext cx="893715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l-GR" sz="1400" dirty="0">
                <a:solidFill>
                  <a:schemeClr val="bg1"/>
                </a:solidFill>
              </a:rPr>
              <a:t>θ</a:t>
            </a:r>
            <a:r>
              <a:rPr lang="en-US" sz="1400" baseline="-25000" dirty="0">
                <a:solidFill>
                  <a:schemeClr val="bg1"/>
                </a:solidFill>
              </a:rPr>
              <a:t>1</a:t>
            </a:r>
            <a:endParaRPr lang="ru-RU" sz="1400" baseline="-25000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7A074DD-7937-4D7C-9FF9-842F514B8334}"/>
              </a:ext>
            </a:extLst>
          </p:cNvPr>
          <p:cNvSpPr txBox="1"/>
          <p:nvPr/>
        </p:nvSpPr>
        <p:spPr>
          <a:xfrm>
            <a:off x="1998845" y="4550781"/>
            <a:ext cx="893715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l-GR" sz="1400" dirty="0">
                <a:solidFill>
                  <a:schemeClr val="bg1"/>
                </a:solidFill>
              </a:rPr>
              <a:t>θ</a:t>
            </a:r>
            <a:r>
              <a:rPr lang="en-US" sz="1400" baseline="-25000" dirty="0">
                <a:solidFill>
                  <a:schemeClr val="bg1"/>
                </a:solidFill>
              </a:rPr>
              <a:t>2</a:t>
            </a:r>
            <a:endParaRPr lang="ru-RU" sz="1400" baseline="-25000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0C632C6-EA2D-4463-928F-D902532B5817}"/>
              </a:ext>
            </a:extLst>
          </p:cNvPr>
          <p:cNvSpPr txBox="1"/>
          <p:nvPr/>
        </p:nvSpPr>
        <p:spPr>
          <a:xfrm>
            <a:off x="2233623" y="4309207"/>
            <a:ext cx="893715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l-GR" sz="1400" dirty="0">
                <a:solidFill>
                  <a:schemeClr val="bg1"/>
                </a:solidFill>
              </a:rPr>
              <a:t>θ</a:t>
            </a:r>
            <a:r>
              <a:rPr lang="en-US" sz="1400" baseline="-25000" dirty="0">
                <a:solidFill>
                  <a:schemeClr val="bg1"/>
                </a:solidFill>
              </a:rPr>
              <a:t>3</a:t>
            </a:r>
            <a:endParaRPr lang="ru-RU" sz="1400" baseline="-25000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9A8F217-AC2E-47EE-9B15-E23C431E6906}"/>
              </a:ext>
            </a:extLst>
          </p:cNvPr>
          <p:cNvSpPr txBox="1"/>
          <p:nvPr/>
        </p:nvSpPr>
        <p:spPr>
          <a:xfrm>
            <a:off x="2421510" y="4067633"/>
            <a:ext cx="893715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l-GR" sz="1400" dirty="0">
                <a:solidFill>
                  <a:schemeClr val="bg1"/>
                </a:solidFill>
              </a:rPr>
              <a:t>θ</a:t>
            </a:r>
            <a:r>
              <a:rPr lang="en-US" sz="1400" baseline="-25000" dirty="0">
                <a:solidFill>
                  <a:schemeClr val="bg1"/>
                </a:solidFill>
              </a:rPr>
              <a:t>4</a:t>
            </a:r>
            <a:endParaRPr lang="ru-RU" sz="1400" baseline="-25000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A05897E-352F-4AB5-97E5-A5BA94AD2CC7}"/>
              </a:ext>
            </a:extLst>
          </p:cNvPr>
          <p:cNvSpPr txBox="1"/>
          <p:nvPr/>
        </p:nvSpPr>
        <p:spPr>
          <a:xfrm>
            <a:off x="2617635" y="3898086"/>
            <a:ext cx="893715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l-GR" sz="1400" dirty="0">
                <a:solidFill>
                  <a:schemeClr val="bg1"/>
                </a:solidFill>
              </a:rPr>
              <a:t>θ</a:t>
            </a:r>
            <a:r>
              <a:rPr lang="en-US" sz="1400" baseline="-25000" dirty="0">
                <a:solidFill>
                  <a:schemeClr val="bg1"/>
                </a:solidFill>
              </a:rPr>
              <a:t>5</a:t>
            </a:r>
            <a:endParaRPr lang="ru-RU" sz="1400" baseline="-2500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4C0CBB2-F603-90BE-2332-F10A6F9718C6}"/>
              </a:ext>
            </a:extLst>
          </p:cNvPr>
          <p:cNvSpPr txBox="1"/>
          <p:nvPr/>
        </p:nvSpPr>
        <p:spPr>
          <a:xfrm>
            <a:off x="1679103" y="4780153"/>
            <a:ext cx="893715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l-GR" sz="1400" dirty="0">
                <a:solidFill>
                  <a:schemeClr val="bg1"/>
                </a:solidFill>
              </a:rPr>
              <a:t>θ</a:t>
            </a:r>
            <a:r>
              <a:rPr lang="en-US" sz="1400" baseline="-25000" dirty="0">
                <a:solidFill>
                  <a:schemeClr val="bg1"/>
                </a:solidFill>
              </a:rPr>
              <a:t>1</a:t>
            </a:r>
            <a:endParaRPr lang="ru-RU" sz="1400" baseline="-25000" dirty="0">
              <a:solidFill>
                <a:schemeClr val="bg1"/>
              </a:solidFill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0590BC4E-4880-18F1-F243-6C6333DD244D}"/>
              </a:ext>
            </a:extLst>
          </p:cNvPr>
          <p:cNvSpPr/>
          <p:nvPr/>
        </p:nvSpPr>
        <p:spPr>
          <a:xfrm>
            <a:off x="2709082" y="3897147"/>
            <a:ext cx="709682" cy="282398"/>
          </a:xfrm>
          <a:custGeom>
            <a:avLst/>
            <a:gdLst>
              <a:gd name="connsiteX0" fmla="*/ 0 w 252483"/>
              <a:gd name="connsiteY0" fmla="*/ 0 h 225188"/>
              <a:gd name="connsiteX1" fmla="*/ 75062 w 252483"/>
              <a:gd name="connsiteY1" fmla="*/ 170597 h 225188"/>
              <a:gd name="connsiteX2" fmla="*/ 252483 w 252483"/>
              <a:gd name="connsiteY2" fmla="*/ 225188 h 225188"/>
              <a:gd name="connsiteX0" fmla="*/ 0 w 252483"/>
              <a:gd name="connsiteY0" fmla="*/ 0 h 240135"/>
              <a:gd name="connsiteX1" fmla="*/ 75062 w 252483"/>
              <a:gd name="connsiteY1" fmla="*/ 170597 h 240135"/>
              <a:gd name="connsiteX2" fmla="*/ 172232 w 252483"/>
              <a:gd name="connsiteY2" fmla="*/ 238054 h 240135"/>
              <a:gd name="connsiteX3" fmla="*/ 252483 w 252483"/>
              <a:gd name="connsiteY3" fmla="*/ 225188 h 240135"/>
              <a:gd name="connsiteX0" fmla="*/ 0 w 538233"/>
              <a:gd name="connsiteY0" fmla="*/ 0 h 239631"/>
              <a:gd name="connsiteX1" fmla="*/ 75062 w 538233"/>
              <a:gd name="connsiteY1" fmla="*/ 170597 h 239631"/>
              <a:gd name="connsiteX2" fmla="*/ 172232 w 538233"/>
              <a:gd name="connsiteY2" fmla="*/ 238054 h 239631"/>
              <a:gd name="connsiteX3" fmla="*/ 538233 w 538233"/>
              <a:gd name="connsiteY3" fmla="*/ 215663 h 239631"/>
              <a:gd name="connsiteX0" fmla="*/ 0 w 538233"/>
              <a:gd name="connsiteY0" fmla="*/ 0 h 253498"/>
              <a:gd name="connsiteX1" fmla="*/ 75062 w 538233"/>
              <a:gd name="connsiteY1" fmla="*/ 170597 h 253498"/>
              <a:gd name="connsiteX2" fmla="*/ 362732 w 538233"/>
              <a:gd name="connsiteY2" fmla="*/ 252341 h 253498"/>
              <a:gd name="connsiteX3" fmla="*/ 538233 w 538233"/>
              <a:gd name="connsiteY3" fmla="*/ 215663 h 253498"/>
              <a:gd name="connsiteX0" fmla="*/ 0 w 681108"/>
              <a:gd name="connsiteY0" fmla="*/ 0 h 252642"/>
              <a:gd name="connsiteX1" fmla="*/ 75062 w 681108"/>
              <a:gd name="connsiteY1" fmla="*/ 170597 h 252642"/>
              <a:gd name="connsiteX2" fmla="*/ 362732 w 681108"/>
              <a:gd name="connsiteY2" fmla="*/ 252341 h 252642"/>
              <a:gd name="connsiteX3" fmla="*/ 681108 w 681108"/>
              <a:gd name="connsiteY3" fmla="*/ 63263 h 252642"/>
              <a:gd name="connsiteX0" fmla="*/ 0 w 681108"/>
              <a:gd name="connsiteY0" fmla="*/ 0 h 262153"/>
              <a:gd name="connsiteX1" fmla="*/ 75062 w 681108"/>
              <a:gd name="connsiteY1" fmla="*/ 170597 h 262153"/>
              <a:gd name="connsiteX2" fmla="*/ 400832 w 681108"/>
              <a:gd name="connsiteY2" fmla="*/ 261866 h 262153"/>
              <a:gd name="connsiteX3" fmla="*/ 681108 w 681108"/>
              <a:gd name="connsiteY3" fmla="*/ 63263 h 262153"/>
              <a:gd name="connsiteX0" fmla="*/ 0 w 714445"/>
              <a:gd name="connsiteY0" fmla="*/ 0 h 262089"/>
              <a:gd name="connsiteX1" fmla="*/ 75062 w 714445"/>
              <a:gd name="connsiteY1" fmla="*/ 170597 h 262089"/>
              <a:gd name="connsiteX2" fmla="*/ 400832 w 714445"/>
              <a:gd name="connsiteY2" fmla="*/ 261866 h 262089"/>
              <a:gd name="connsiteX3" fmla="*/ 714445 w 714445"/>
              <a:gd name="connsiteY3" fmla="*/ 1350 h 262089"/>
              <a:gd name="connsiteX0" fmla="*/ 0 w 714445"/>
              <a:gd name="connsiteY0" fmla="*/ 0 h 261866"/>
              <a:gd name="connsiteX1" fmla="*/ 75062 w 714445"/>
              <a:gd name="connsiteY1" fmla="*/ 170597 h 261866"/>
              <a:gd name="connsiteX2" fmla="*/ 400832 w 714445"/>
              <a:gd name="connsiteY2" fmla="*/ 261866 h 261866"/>
              <a:gd name="connsiteX3" fmla="*/ 610381 w 714445"/>
              <a:gd name="connsiteY3" fmla="*/ 147565 h 261866"/>
              <a:gd name="connsiteX4" fmla="*/ 714445 w 714445"/>
              <a:gd name="connsiteY4" fmla="*/ 1350 h 261866"/>
              <a:gd name="connsiteX0" fmla="*/ 0 w 714445"/>
              <a:gd name="connsiteY0" fmla="*/ 0 h 269460"/>
              <a:gd name="connsiteX1" fmla="*/ 75062 w 714445"/>
              <a:gd name="connsiteY1" fmla="*/ 170597 h 269460"/>
              <a:gd name="connsiteX2" fmla="*/ 210331 w 714445"/>
              <a:gd name="connsiteY2" fmla="*/ 257103 h 269460"/>
              <a:gd name="connsiteX3" fmla="*/ 400832 w 714445"/>
              <a:gd name="connsiteY3" fmla="*/ 261866 h 269460"/>
              <a:gd name="connsiteX4" fmla="*/ 610381 w 714445"/>
              <a:gd name="connsiteY4" fmla="*/ 147565 h 269460"/>
              <a:gd name="connsiteX5" fmla="*/ 714445 w 714445"/>
              <a:gd name="connsiteY5" fmla="*/ 1350 h 269460"/>
              <a:gd name="connsiteX0" fmla="*/ 0 w 714445"/>
              <a:gd name="connsiteY0" fmla="*/ 0 h 269460"/>
              <a:gd name="connsiteX1" fmla="*/ 75062 w 714445"/>
              <a:gd name="connsiteY1" fmla="*/ 170597 h 269460"/>
              <a:gd name="connsiteX2" fmla="*/ 210331 w 714445"/>
              <a:gd name="connsiteY2" fmla="*/ 257103 h 269460"/>
              <a:gd name="connsiteX3" fmla="*/ 400832 w 714445"/>
              <a:gd name="connsiteY3" fmla="*/ 261866 h 269460"/>
              <a:gd name="connsiteX4" fmla="*/ 610381 w 714445"/>
              <a:gd name="connsiteY4" fmla="*/ 147565 h 269460"/>
              <a:gd name="connsiteX5" fmla="*/ 714445 w 714445"/>
              <a:gd name="connsiteY5" fmla="*/ 1350 h 269460"/>
              <a:gd name="connsiteX0" fmla="*/ 0 w 714445"/>
              <a:gd name="connsiteY0" fmla="*/ 0 h 269460"/>
              <a:gd name="connsiteX1" fmla="*/ 75062 w 714445"/>
              <a:gd name="connsiteY1" fmla="*/ 170597 h 269460"/>
              <a:gd name="connsiteX2" fmla="*/ 210331 w 714445"/>
              <a:gd name="connsiteY2" fmla="*/ 257103 h 269460"/>
              <a:gd name="connsiteX3" fmla="*/ 400832 w 714445"/>
              <a:gd name="connsiteY3" fmla="*/ 261866 h 269460"/>
              <a:gd name="connsiteX4" fmla="*/ 610381 w 714445"/>
              <a:gd name="connsiteY4" fmla="*/ 147565 h 269460"/>
              <a:gd name="connsiteX5" fmla="*/ 714445 w 714445"/>
              <a:gd name="connsiteY5" fmla="*/ 1350 h 269460"/>
              <a:gd name="connsiteX0" fmla="*/ 0 w 709682"/>
              <a:gd name="connsiteY0" fmla="*/ 12938 h 282398"/>
              <a:gd name="connsiteX1" fmla="*/ 75062 w 709682"/>
              <a:gd name="connsiteY1" fmla="*/ 183535 h 282398"/>
              <a:gd name="connsiteX2" fmla="*/ 210331 w 709682"/>
              <a:gd name="connsiteY2" fmla="*/ 270041 h 282398"/>
              <a:gd name="connsiteX3" fmla="*/ 400832 w 709682"/>
              <a:gd name="connsiteY3" fmla="*/ 274804 h 282398"/>
              <a:gd name="connsiteX4" fmla="*/ 610381 w 709682"/>
              <a:gd name="connsiteY4" fmla="*/ 160503 h 282398"/>
              <a:gd name="connsiteX5" fmla="*/ 709682 w 709682"/>
              <a:gd name="connsiteY5" fmla="*/ 0 h 282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09682" h="282398">
                <a:moveTo>
                  <a:pt x="0" y="12938"/>
                </a:moveTo>
                <a:cubicBezTo>
                  <a:pt x="16491" y="79471"/>
                  <a:pt x="32982" y="146004"/>
                  <a:pt x="75062" y="183535"/>
                </a:cubicBezTo>
                <a:cubicBezTo>
                  <a:pt x="110911" y="219241"/>
                  <a:pt x="156036" y="254830"/>
                  <a:pt x="210331" y="270041"/>
                </a:cubicBezTo>
                <a:cubicBezTo>
                  <a:pt x="264626" y="285252"/>
                  <a:pt x="334951" y="285916"/>
                  <a:pt x="400832" y="274804"/>
                </a:cubicBezTo>
                <a:cubicBezTo>
                  <a:pt x="484495" y="264615"/>
                  <a:pt x="558112" y="203922"/>
                  <a:pt x="610381" y="160503"/>
                </a:cubicBezTo>
                <a:cubicBezTo>
                  <a:pt x="662650" y="117084"/>
                  <a:pt x="672494" y="103744"/>
                  <a:pt x="709682" y="0"/>
                </a:cubicBezTo>
              </a:path>
            </a:pathLst>
          </a:cu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8A09E809-7A8B-B5E4-6325-D2FF3900EBA4}"/>
              </a:ext>
            </a:extLst>
          </p:cNvPr>
          <p:cNvSpPr/>
          <p:nvPr/>
        </p:nvSpPr>
        <p:spPr>
          <a:xfrm>
            <a:off x="2449773" y="4039737"/>
            <a:ext cx="687790" cy="480360"/>
          </a:xfrm>
          <a:custGeom>
            <a:avLst/>
            <a:gdLst>
              <a:gd name="connsiteX0" fmla="*/ 0 w 211540"/>
              <a:gd name="connsiteY0" fmla="*/ 0 h 341194"/>
              <a:gd name="connsiteX1" fmla="*/ 95534 w 211540"/>
              <a:gd name="connsiteY1" fmla="*/ 204717 h 341194"/>
              <a:gd name="connsiteX2" fmla="*/ 211540 w 211540"/>
              <a:gd name="connsiteY2" fmla="*/ 341194 h 341194"/>
              <a:gd name="connsiteX0" fmla="*/ 0 w 211540"/>
              <a:gd name="connsiteY0" fmla="*/ 0 h 341194"/>
              <a:gd name="connsiteX1" fmla="*/ 95534 w 211540"/>
              <a:gd name="connsiteY1" fmla="*/ 204717 h 341194"/>
              <a:gd name="connsiteX2" fmla="*/ 107690 w 211540"/>
              <a:gd name="connsiteY2" fmla="*/ 298901 h 341194"/>
              <a:gd name="connsiteX3" fmla="*/ 211540 w 211540"/>
              <a:gd name="connsiteY3" fmla="*/ 341194 h 341194"/>
              <a:gd name="connsiteX0" fmla="*/ 0 w 687790"/>
              <a:gd name="connsiteY0" fmla="*/ 0 h 474544"/>
              <a:gd name="connsiteX1" fmla="*/ 95534 w 687790"/>
              <a:gd name="connsiteY1" fmla="*/ 204717 h 474544"/>
              <a:gd name="connsiteX2" fmla="*/ 107690 w 687790"/>
              <a:gd name="connsiteY2" fmla="*/ 298901 h 474544"/>
              <a:gd name="connsiteX3" fmla="*/ 687790 w 687790"/>
              <a:gd name="connsiteY3" fmla="*/ 474544 h 474544"/>
              <a:gd name="connsiteX0" fmla="*/ 0 w 687790"/>
              <a:gd name="connsiteY0" fmla="*/ 0 h 474544"/>
              <a:gd name="connsiteX1" fmla="*/ 95534 w 687790"/>
              <a:gd name="connsiteY1" fmla="*/ 204717 h 474544"/>
              <a:gd name="connsiteX2" fmla="*/ 283903 w 687790"/>
              <a:gd name="connsiteY2" fmla="*/ 365576 h 474544"/>
              <a:gd name="connsiteX3" fmla="*/ 687790 w 687790"/>
              <a:gd name="connsiteY3" fmla="*/ 474544 h 474544"/>
              <a:gd name="connsiteX0" fmla="*/ 0 w 687790"/>
              <a:gd name="connsiteY0" fmla="*/ 0 h 474544"/>
              <a:gd name="connsiteX1" fmla="*/ 95534 w 687790"/>
              <a:gd name="connsiteY1" fmla="*/ 204717 h 474544"/>
              <a:gd name="connsiteX2" fmla="*/ 283903 w 687790"/>
              <a:gd name="connsiteY2" fmla="*/ 365576 h 474544"/>
              <a:gd name="connsiteX3" fmla="*/ 687790 w 687790"/>
              <a:gd name="connsiteY3" fmla="*/ 474544 h 474544"/>
              <a:gd name="connsiteX0" fmla="*/ 0 w 687790"/>
              <a:gd name="connsiteY0" fmla="*/ 0 h 474544"/>
              <a:gd name="connsiteX1" fmla="*/ 95534 w 687790"/>
              <a:gd name="connsiteY1" fmla="*/ 204717 h 474544"/>
              <a:gd name="connsiteX2" fmla="*/ 283903 w 687790"/>
              <a:gd name="connsiteY2" fmla="*/ 365576 h 474544"/>
              <a:gd name="connsiteX3" fmla="*/ 687790 w 687790"/>
              <a:gd name="connsiteY3" fmla="*/ 474544 h 474544"/>
              <a:gd name="connsiteX0" fmla="*/ 0 w 687790"/>
              <a:gd name="connsiteY0" fmla="*/ 0 h 474544"/>
              <a:gd name="connsiteX1" fmla="*/ 95534 w 687790"/>
              <a:gd name="connsiteY1" fmla="*/ 204717 h 474544"/>
              <a:gd name="connsiteX2" fmla="*/ 283903 w 687790"/>
              <a:gd name="connsiteY2" fmla="*/ 365576 h 474544"/>
              <a:gd name="connsiteX3" fmla="*/ 455352 w 687790"/>
              <a:gd name="connsiteY3" fmla="*/ 427488 h 474544"/>
              <a:gd name="connsiteX4" fmla="*/ 687790 w 687790"/>
              <a:gd name="connsiteY4" fmla="*/ 474544 h 474544"/>
              <a:gd name="connsiteX0" fmla="*/ 0 w 687790"/>
              <a:gd name="connsiteY0" fmla="*/ 0 h 480360"/>
              <a:gd name="connsiteX1" fmla="*/ 95534 w 687790"/>
              <a:gd name="connsiteY1" fmla="*/ 204717 h 480360"/>
              <a:gd name="connsiteX2" fmla="*/ 283903 w 687790"/>
              <a:gd name="connsiteY2" fmla="*/ 365576 h 480360"/>
              <a:gd name="connsiteX3" fmla="*/ 455352 w 687790"/>
              <a:gd name="connsiteY3" fmla="*/ 427488 h 480360"/>
              <a:gd name="connsiteX4" fmla="*/ 687790 w 687790"/>
              <a:gd name="connsiteY4" fmla="*/ 474544 h 480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7790" h="480360">
                <a:moveTo>
                  <a:pt x="0" y="0"/>
                </a:moveTo>
                <a:cubicBezTo>
                  <a:pt x="30138" y="73925"/>
                  <a:pt x="60277" y="147851"/>
                  <a:pt x="95534" y="204717"/>
                </a:cubicBezTo>
                <a:cubicBezTo>
                  <a:pt x="121420" y="252153"/>
                  <a:pt x="250282" y="352355"/>
                  <a:pt x="283903" y="365576"/>
                </a:cubicBezTo>
                <a:cubicBezTo>
                  <a:pt x="343873" y="400323"/>
                  <a:pt x="388038" y="409327"/>
                  <a:pt x="455352" y="427488"/>
                </a:cubicBezTo>
                <a:cubicBezTo>
                  <a:pt x="522666" y="445649"/>
                  <a:pt x="601425" y="497657"/>
                  <a:pt x="687790" y="474544"/>
                </a:cubicBezTo>
              </a:path>
            </a:pathLst>
          </a:cu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009ECF15-EA96-6A7C-7C54-97A854A48925}"/>
              </a:ext>
            </a:extLst>
          </p:cNvPr>
          <p:cNvSpPr/>
          <p:nvPr/>
        </p:nvSpPr>
        <p:spPr>
          <a:xfrm>
            <a:off x="2251881" y="4285397"/>
            <a:ext cx="640166" cy="556146"/>
          </a:xfrm>
          <a:custGeom>
            <a:avLst/>
            <a:gdLst>
              <a:gd name="connsiteX0" fmla="*/ 0 w 211540"/>
              <a:gd name="connsiteY0" fmla="*/ 0 h 327546"/>
              <a:gd name="connsiteX1" fmla="*/ 116006 w 211540"/>
              <a:gd name="connsiteY1" fmla="*/ 211540 h 327546"/>
              <a:gd name="connsiteX2" fmla="*/ 211540 w 211540"/>
              <a:gd name="connsiteY2" fmla="*/ 327546 h 327546"/>
              <a:gd name="connsiteX0" fmla="*/ 0 w 211540"/>
              <a:gd name="connsiteY0" fmla="*/ 0 h 327546"/>
              <a:gd name="connsiteX1" fmla="*/ 116006 w 211540"/>
              <a:gd name="connsiteY1" fmla="*/ 211540 h 327546"/>
              <a:gd name="connsiteX2" fmla="*/ 162707 w 211540"/>
              <a:gd name="connsiteY2" fmla="*/ 281841 h 327546"/>
              <a:gd name="connsiteX3" fmla="*/ 211540 w 211540"/>
              <a:gd name="connsiteY3" fmla="*/ 327546 h 327546"/>
              <a:gd name="connsiteX0" fmla="*/ 0 w 635403"/>
              <a:gd name="connsiteY0" fmla="*/ 0 h 565671"/>
              <a:gd name="connsiteX1" fmla="*/ 116006 w 635403"/>
              <a:gd name="connsiteY1" fmla="*/ 211540 h 565671"/>
              <a:gd name="connsiteX2" fmla="*/ 162707 w 635403"/>
              <a:gd name="connsiteY2" fmla="*/ 281841 h 565671"/>
              <a:gd name="connsiteX3" fmla="*/ 635403 w 635403"/>
              <a:gd name="connsiteY3" fmla="*/ 565671 h 565671"/>
              <a:gd name="connsiteX0" fmla="*/ 0 w 635403"/>
              <a:gd name="connsiteY0" fmla="*/ 0 h 565671"/>
              <a:gd name="connsiteX1" fmla="*/ 116006 w 635403"/>
              <a:gd name="connsiteY1" fmla="*/ 211540 h 565671"/>
              <a:gd name="connsiteX2" fmla="*/ 319869 w 635403"/>
              <a:gd name="connsiteY2" fmla="*/ 391379 h 565671"/>
              <a:gd name="connsiteX3" fmla="*/ 635403 w 635403"/>
              <a:gd name="connsiteY3" fmla="*/ 565671 h 565671"/>
              <a:gd name="connsiteX0" fmla="*/ 0 w 587778"/>
              <a:gd name="connsiteY0" fmla="*/ 0 h 565671"/>
              <a:gd name="connsiteX1" fmla="*/ 116006 w 587778"/>
              <a:gd name="connsiteY1" fmla="*/ 211540 h 565671"/>
              <a:gd name="connsiteX2" fmla="*/ 319869 w 587778"/>
              <a:gd name="connsiteY2" fmla="*/ 391379 h 565671"/>
              <a:gd name="connsiteX3" fmla="*/ 587778 w 587778"/>
              <a:gd name="connsiteY3" fmla="*/ 565671 h 565671"/>
              <a:gd name="connsiteX0" fmla="*/ 0 w 640166"/>
              <a:gd name="connsiteY0" fmla="*/ 0 h 556146"/>
              <a:gd name="connsiteX1" fmla="*/ 116006 w 640166"/>
              <a:gd name="connsiteY1" fmla="*/ 211540 h 556146"/>
              <a:gd name="connsiteX2" fmla="*/ 319869 w 640166"/>
              <a:gd name="connsiteY2" fmla="*/ 391379 h 556146"/>
              <a:gd name="connsiteX3" fmla="*/ 640166 w 640166"/>
              <a:gd name="connsiteY3" fmla="*/ 556146 h 556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0166" h="556146">
                <a:moveTo>
                  <a:pt x="0" y="0"/>
                </a:moveTo>
                <a:cubicBezTo>
                  <a:pt x="40374" y="78474"/>
                  <a:pt x="80749" y="156949"/>
                  <a:pt x="116006" y="211540"/>
                </a:cubicBezTo>
                <a:cubicBezTo>
                  <a:pt x="143124" y="258513"/>
                  <a:pt x="303947" y="372045"/>
                  <a:pt x="319869" y="391379"/>
                </a:cubicBezTo>
                <a:cubicBezTo>
                  <a:pt x="335791" y="410713"/>
                  <a:pt x="632027" y="548529"/>
                  <a:pt x="640166" y="556146"/>
                </a:cubicBezTo>
              </a:path>
            </a:pathLst>
          </a:cu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4AFD89DB-9790-02F6-C750-663C677AB2D6}"/>
              </a:ext>
            </a:extLst>
          </p:cNvPr>
          <p:cNvSpPr/>
          <p:nvPr/>
        </p:nvSpPr>
        <p:spPr>
          <a:xfrm>
            <a:off x="2142699" y="4524233"/>
            <a:ext cx="424431" cy="465517"/>
          </a:xfrm>
          <a:custGeom>
            <a:avLst/>
            <a:gdLst>
              <a:gd name="connsiteX0" fmla="*/ 0 w 191068"/>
              <a:gd name="connsiteY0" fmla="*/ 0 h 279779"/>
              <a:gd name="connsiteX1" fmla="*/ 191068 w 191068"/>
              <a:gd name="connsiteY1" fmla="*/ 279779 h 279779"/>
              <a:gd name="connsiteX0" fmla="*/ 0 w 191068"/>
              <a:gd name="connsiteY0" fmla="*/ 0 h 279779"/>
              <a:gd name="connsiteX1" fmla="*/ 129014 w 191068"/>
              <a:gd name="connsiteY1" fmla="*/ 185880 h 279779"/>
              <a:gd name="connsiteX2" fmla="*/ 191068 w 191068"/>
              <a:gd name="connsiteY2" fmla="*/ 279779 h 279779"/>
              <a:gd name="connsiteX0" fmla="*/ 0 w 424431"/>
              <a:gd name="connsiteY0" fmla="*/ 0 h 465517"/>
              <a:gd name="connsiteX1" fmla="*/ 129014 w 424431"/>
              <a:gd name="connsiteY1" fmla="*/ 185880 h 465517"/>
              <a:gd name="connsiteX2" fmla="*/ 424431 w 424431"/>
              <a:gd name="connsiteY2" fmla="*/ 465517 h 465517"/>
              <a:gd name="connsiteX0" fmla="*/ 0 w 424431"/>
              <a:gd name="connsiteY0" fmla="*/ 0 h 465517"/>
              <a:gd name="connsiteX1" fmla="*/ 114726 w 424431"/>
              <a:gd name="connsiteY1" fmla="*/ 243030 h 465517"/>
              <a:gd name="connsiteX2" fmla="*/ 424431 w 424431"/>
              <a:gd name="connsiteY2" fmla="*/ 465517 h 465517"/>
              <a:gd name="connsiteX0" fmla="*/ 0 w 424431"/>
              <a:gd name="connsiteY0" fmla="*/ 0 h 465517"/>
              <a:gd name="connsiteX1" fmla="*/ 114726 w 424431"/>
              <a:gd name="connsiteY1" fmla="*/ 243030 h 465517"/>
              <a:gd name="connsiteX2" fmla="*/ 424431 w 424431"/>
              <a:gd name="connsiteY2" fmla="*/ 465517 h 465517"/>
              <a:gd name="connsiteX0" fmla="*/ 0 w 424431"/>
              <a:gd name="connsiteY0" fmla="*/ 0 h 465517"/>
              <a:gd name="connsiteX1" fmla="*/ 114726 w 424431"/>
              <a:gd name="connsiteY1" fmla="*/ 243030 h 465517"/>
              <a:gd name="connsiteX2" fmla="*/ 424431 w 424431"/>
              <a:gd name="connsiteY2" fmla="*/ 465517 h 465517"/>
              <a:gd name="connsiteX0" fmla="*/ 0 w 424431"/>
              <a:gd name="connsiteY0" fmla="*/ 0 h 465517"/>
              <a:gd name="connsiteX1" fmla="*/ 114726 w 424431"/>
              <a:gd name="connsiteY1" fmla="*/ 243030 h 465517"/>
              <a:gd name="connsiteX2" fmla="*/ 424431 w 424431"/>
              <a:gd name="connsiteY2" fmla="*/ 465517 h 465517"/>
              <a:gd name="connsiteX0" fmla="*/ 0 w 424431"/>
              <a:gd name="connsiteY0" fmla="*/ 0 h 465517"/>
              <a:gd name="connsiteX1" fmla="*/ 114726 w 424431"/>
              <a:gd name="connsiteY1" fmla="*/ 243030 h 465517"/>
              <a:gd name="connsiteX2" fmla="*/ 424431 w 424431"/>
              <a:gd name="connsiteY2" fmla="*/ 465517 h 465517"/>
              <a:gd name="connsiteX0" fmla="*/ 0 w 424431"/>
              <a:gd name="connsiteY0" fmla="*/ 0 h 465517"/>
              <a:gd name="connsiteX1" fmla="*/ 114726 w 424431"/>
              <a:gd name="connsiteY1" fmla="*/ 243030 h 465517"/>
              <a:gd name="connsiteX2" fmla="*/ 424431 w 424431"/>
              <a:gd name="connsiteY2" fmla="*/ 465517 h 465517"/>
              <a:gd name="connsiteX0" fmla="*/ 0 w 424431"/>
              <a:gd name="connsiteY0" fmla="*/ 0 h 465517"/>
              <a:gd name="connsiteX1" fmla="*/ 114726 w 424431"/>
              <a:gd name="connsiteY1" fmla="*/ 243030 h 465517"/>
              <a:gd name="connsiteX2" fmla="*/ 424431 w 424431"/>
              <a:gd name="connsiteY2" fmla="*/ 465517 h 4655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24431" h="465517">
                <a:moveTo>
                  <a:pt x="0" y="0"/>
                </a:moveTo>
                <a:cubicBezTo>
                  <a:pt x="14429" y="57197"/>
                  <a:pt x="-4479" y="76296"/>
                  <a:pt x="114726" y="243030"/>
                </a:cubicBezTo>
                <a:cubicBezTo>
                  <a:pt x="197039" y="331385"/>
                  <a:pt x="317879" y="415119"/>
                  <a:pt x="424431" y="465517"/>
                </a:cubicBezTo>
              </a:path>
            </a:pathLst>
          </a:cu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2C6A080-FE3A-7AE0-2F78-A251B84BF5CE}"/>
              </a:ext>
            </a:extLst>
          </p:cNvPr>
          <p:cNvSpPr/>
          <p:nvPr/>
        </p:nvSpPr>
        <p:spPr>
          <a:xfrm>
            <a:off x="1985749" y="4633415"/>
            <a:ext cx="397135" cy="479023"/>
          </a:xfrm>
          <a:custGeom>
            <a:avLst/>
            <a:gdLst>
              <a:gd name="connsiteX0" fmla="*/ 0 w 163773"/>
              <a:gd name="connsiteY0" fmla="*/ 0 h 245660"/>
              <a:gd name="connsiteX1" fmla="*/ 95535 w 163773"/>
              <a:gd name="connsiteY1" fmla="*/ 177421 h 245660"/>
              <a:gd name="connsiteX2" fmla="*/ 163773 w 163773"/>
              <a:gd name="connsiteY2" fmla="*/ 245660 h 245660"/>
              <a:gd name="connsiteX0" fmla="*/ 0 w 163773"/>
              <a:gd name="connsiteY0" fmla="*/ 0 h 245660"/>
              <a:gd name="connsiteX1" fmla="*/ 95535 w 163773"/>
              <a:gd name="connsiteY1" fmla="*/ 177421 h 245660"/>
              <a:gd name="connsiteX2" fmla="*/ 128801 w 163773"/>
              <a:gd name="connsiteY2" fmla="*/ 219573 h 245660"/>
              <a:gd name="connsiteX3" fmla="*/ 163773 w 163773"/>
              <a:gd name="connsiteY3" fmla="*/ 245660 h 245660"/>
              <a:gd name="connsiteX0" fmla="*/ 0 w 397135"/>
              <a:gd name="connsiteY0" fmla="*/ 0 h 479023"/>
              <a:gd name="connsiteX1" fmla="*/ 95535 w 397135"/>
              <a:gd name="connsiteY1" fmla="*/ 177421 h 479023"/>
              <a:gd name="connsiteX2" fmla="*/ 128801 w 397135"/>
              <a:gd name="connsiteY2" fmla="*/ 219573 h 479023"/>
              <a:gd name="connsiteX3" fmla="*/ 397135 w 397135"/>
              <a:gd name="connsiteY3" fmla="*/ 479023 h 479023"/>
              <a:gd name="connsiteX0" fmla="*/ 0 w 397135"/>
              <a:gd name="connsiteY0" fmla="*/ 0 h 479023"/>
              <a:gd name="connsiteX1" fmla="*/ 95535 w 397135"/>
              <a:gd name="connsiteY1" fmla="*/ 177421 h 479023"/>
              <a:gd name="connsiteX2" fmla="*/ 209764 w 397135"/>
              <a:gd name="connsiteY2" fmla="*/ 319586 h 479023"/>
              <a:gd name="connsiteX3" fmla="*/ 397135 w 397135"/>
              <a:gd name="connsiteY3" fmla="*/ 479023 h 4790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7135" h="479023">
                <a:moveTo>
                  <a:pt x="0" y="0"/>
                </a:moveTo>
                <a:cubicBezTo>
                  <a:pt x="34120" y="68239"/>
                  <a:pt x="68240" y="136478"/>
                  <a:pt x="95535" y="177421"/>
                </a:cubicBezTo>
                <a:cubicBezTo>
                  <a:pt x="117002" y="213223"/>
                  <a:pt x="198391" y="308213"/>
                  <a:pt x="209764" y="319586"/>
                </a:cubicBezTo>
                <a:cubicBezTo>
                  <a:pt x="221137" y="330959"/>
                  <a:pt x="391306" y="473881"/>
                  <a:pt x="397135" y="479023"/>
                </a:cubicBezTo>
              </a:path>
            </a:pathLst>
          </a:cu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E9A79A44-2B25-F603-6A1F-5E11724B5EE5}"/>
              </a:ext>
            </a:extLst>
          </p:cNvPr>
          <p:cNvSpPr/>
          <p:nvPr/>
        </p:nvSpPr>
        <p:spPr>
          <a:xfrm>
            <a:off x="1677980" y="4892023"/>
            <a:ext cx="288293" cy="509222"/>
          </a:xfrm>
          <a:custGeom>
            <a:avLst/>
            <a:gdLst>
              <a:gd name="connsiteX0" fmla="*/ 0 w 116006"/>
              <a:gd name="connsiteY0" fmla="*/ 0 h 177421"/>
              <a:gd name="connsiteX1" fmla="*/ 116006 w 116006"/>
              <a:gd name="connsiteY1" fmla="*/ 177421 h 177421"/>
              <a:gd name="connsiteX0" fmla="*/ 0 w 154106"/>
              <a:gd name="connsiteY0" fmla="*/ 0 h 320296"/>
              <a:gd name="connsiteX1" fmla="*/ 154106 w 154106"/>
              <a:gd name="connsiteY1" fmla="*/ 320296 h 320296"/>
              <a:gd name="connsiteX0" fmla="*/ 0 w 277931"/>
              <a:gd name="connsiteY0" fmla="*/ 0 h 501271"/>
              <a:gd name="connsiteX1" fmla="*/ 277931 w 277931"/>
              <a:gd name="connsiteY1" fmla="*/ 501271 h 501271"/>
              <a:gd name="connsiteX0" fmla="*/ 0 w 277931"/>
              <a:gd name="connsiteY0" fmla="*/ 0 h 501271"/>
              <a:gd name="connsiteX1" fmla="*/ 100701 w 277931"/>
              <a:gd name="connsiteY1" fmla="*/ 276326 h 501271"/>
              <a:gd name="connsiteX2" fmla="*/ 277931 w 277931"/>
              <a:gd name="connsiteY2" fmla="*/ 501271 h 501271"/>
              <a:gd name="connsiteX0" fmla="*/ 42081 w 320012"/>
              <a:gd name="connsiteY0" fmla="*/ 0 h 578475"/>
              <a:gd name="connsiteX1" fmla="*/ 15561 w 320012"/>
              <a:gd name="connsiteY1" fmla="*/ 578475 h 578475"/>
              <a:gd name="connsiteX2" fmla="*/ 320012 w 320012"/>
              <a:gd name="connsiteY2" fmla="*/ 501271 h 578475"/>
              <a:gd name="connsiteX0" fmla="*/ 32628 w 310559"/>
              <a:gd name="connsiteY0" fmla="*/ 0 h 606692"/>
              <a:gd name="connsiteX1" fmla="*/ 6108 w 310559"/>
              <a:gd name="connsiteY1" fmla="*/ 578475 h 606692"/>
              <a:gd name="connsiteX2" fmla="*/ 310559 w 310559"/>
              <a:gd name="connsiteY2" fmla="*/ 501271 h 606692"/>
              <a:gd name="connsiteX0" fmla="*/ 187802 w 465733"/>
              <a:gd name="connsiteY0" fmla="*/ 0 h 501271"/>
              <a:gd name="connsiteX1" fmla="*/ 2256 w 465733"/>
              <a:gd name="connsiteY1" fmla="*/ 387644 h 501271"/>
              <a:gd name="connsiteX2" fmla="*/ 465733 w 465733"/>
              <a:gd name="connsiteY2" fmla="*/ 501271 h 501271"/>
              <a:gd name="connsiteX0" fmla="*/ 241903 w 519834"/>
              <a:gd name="connsiteY0" fmla="*/ 0 h 501271"/>
              <a:gd name="connsiteX1" fmla="*/ 56357 w 519834"/>
              <a:gd name="connsiteY1" fmla="*/ 387644 h 501271"/>
              <a:gd name="connsiteX2" fmla="*/ 519834 w 519834"/>
              <a:gd name="connsiteY2" fmla="*/ 501271 h 501271"/>
              <a:gd name="connsiteX0" fmla="*/ 36505 w 314436"/>
              <a:gd name="connsiteY0" fmla="*/ 0 h 501271"/>
              <a:gd name="connsiteX1" fmla="*/ 105401 w 314436"/>
              <a:gd name="connsiteY1" fmla="*/ 300179 h 501271"/>
              <a:gd name="connsiteX2" fmla="*/ 314436 w 314436"/>
              <a:gd name="connsiteY2" fmla="*/ 501271 h 501271"/>
              <a:gd name="connsiteX0" fmla="*/ 36505 w 314436"/>
              <a:gd name="connsiteY0" fmla="*/ 0 h 501271"/>
              <a:gd name="connsiteX1" fmla="*/ 105401 w 314436"/>
              <a:gd name="connsiteY1" fmla="*/ 300179 h 501271"/>
              <a:gd name="connsiteX2" fmla="*/ 314436 w 314436"/>
              <a:gd name="connsiteY2" fmla="*/ 501271 h 501271"/>
              <a:gd name="connsiteX0" fmla="*/ 41665 w 311645"/>
              <a:gd name="connsiteY0" fmla="*/ 0 h 374050"/>
              <a:gd name="connsiteX1" fmla="*/ 102610 w 311645"/>
              <a:gd name="connsiteY1" fmla="*/ 172958 h 374050"/>
              <a:gd name="connsiteX2" fmla="*/ 311645 w 311645"/>
              <a:gd name="connsiteY2" fmla="*/ 374050 h 374050"/>
              <a:gd name="connsiteX0" fmla="*/ 31501 w 317383"/>
              <a:gd name="connsiteY0" fmla="*/ 0 h 509222"/>
              <a:gd name="connsiteX1" fmla="*/ 108348 w 317383"/>
              <a:gd name="connsiteY1" fmla="*/ 308130 h 509222"/>
              <a:gd name="connsiteX2" fmla="*/ 317383 w 317383"/>
              <a:gd name="connsiteY2" fmla="*/ 509222 h 509222"/>
              <a:gd name="connsiteX0" fmla="*/ 18106 w 303988"/>
              <a:gd name="connsiteY0" fmla="*/ 0 h 509222"/>
              <a:gd name="connsiteX1" fmla="*/ 94953 w 303988"/>
              <a:gd name="connsiteY1" fmla="*/ 308130 h 509222"/>
              <a:gd name="connsiteX2" fmla="*/ 303988 w 303988"/>
              <a:gd name="connsiteY2" fmla="*/ 509222 h 509222"/>
              <a:gd name="connsiteX0" fmla="*/ 44551 w 330433"/>
              <a:gd name="connsiteY0" fmla="*/ 0 h 509222"/>
              <a:gd name="connsiteX1" fmla="*/ 121398 w 330433"/>
              <a:gd name="connsiteY1" fmla="*/ 308130 h 509222"/>
              <a:gd name="connsiteX2" fmla="*/ 330433 w 330433"/>
              <a:gd name="connsiteY2" fmla="*/ 509222 h 509222"/>
              <a:gd name="connsiteX0" fmla="*/ 9073 w 294955"/>
              <a:gd name="connsiteY0" fmla="*/ 0 h 509222"/>
              <a:gd name="connsiteX1" fmla="*/ 181336 w 294955"/>
              <a:gd name="connsiteY1" fmla="*/ 308130 h 509222"/>
              <a:gd name="connsiteX2" fmla="*/ 294955 w 294955"/>
              <a:gd name="connsiteY2" fmla="*/ 509222 h 509222"/>
              <a:gd name="connsiteX0" fmla="*/ 16732 w 302614"/>
              <a:gd name="connsiteY0" fmla="*/ 0 h 509222"/>
              <a:gd name="connsiteX1" fmla="*/ 157189 w 302614"/>
              <a:gd name="connsiteY1" fmla="*/ 324032 h 509222"/>
              <a:gd name="connsiteX2" fmla="*/ 302614 w 302614"/>
              <a:gd name="connsiteY2" fmla="*/ 509222 h 509222"/>
              <a:gd name="connsiteX0" fmla="*/ 3115 w 288997"/>
              <a:gd name="connsiteY0" fmla="*/ 0 h 509222"/>
              <a:gd name="connsiteX1" fmla="*/ 143572 w 288997"/>
              <a:gd name="connsiteY1" fmla="*/ 324032 h 509222"/>
              <a:gd name="connsiteX2" fmla="*/ 288997 w 288997"/>
              <a:gd name="connsiteY2" fmla="*/ 509222 h 509222"/>
              <a:gd name="connsiteX0" fmla="*/ 2411 w 288293"/>
              <a:gd name="connsiteY0" fmla="*/ 0 h 509222"/>
              <a:gd name="connsiteX1" fmla="*/ 142868 w 288293"/>
              <a:gd name="connsiteY1" fmla="*/ 324032 h 509222"/>
              <a:gd name="connsiteX2" fmla="*/ 288293 w 288293"/>
              <a:gd name="connsiteY2" fmla="*/ 509222 h 5092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8293" h="509222">
                <a:moveTo>
                  <a:pt x="2411" y="0"/>
                </a:moveTo>
                <a:cubicBezTo>
                  <a:pt x="-15261" y="214356"/>
                  <a:pt x="67555" y="91867"/>
                  <a:pt x="142868" y="324032"/>
                </a:cubicBezTo>
                <a:cubicBezTo>
                  <a:pt x="303472" y="512362"/>
                  <a:pt x="249624" y="450082"/>
                  <a:pt x="288293" y="509222"/>
                </a:cubicBezTo>
              </a:path>
            </a:pathLst>
          </a:cu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1A185327-4E50-BCC3-38CC-C80DC56D0169}"/>
              </a:ext>
            </a:extLst>
          </p:cNvPr>
          <p:cNvSpPr/>
          <p:nvPr/>
        </p:nvSpPr>
        <p:spPr>
          <a:xfrm>
            <a:off x="1818023" y="4766670"/>
            <a:ext cx="463810" cy="588560"/>
          </a:xfrm>
          <a:custGeom>
            <a:avLst/>
            <a:gdLst>
              <a:gd name="connsiteX0" fmla="*/ 0 w 163773"/>
              <a:gd name="connsiteY0" fmla="*/ 0 h 245660"/>
              <a:gd name="connsiteX1" fmla="*/ 95535 w 163773"/>
              <a:gd name="connsiteY1" fmla="*/ 177421 h 245660"/>
              <a:gd name="connsiteX2" fmla="*/ 163773 w 163773"/>
              <a:gd name="connsiteY2" fmla="*/ 245660 h 245660"/>
              <a:gd name="connsiteX0" fmla="*/ 0 w 163773"/>
              <a:gd name="connsiteY0" fmla="*/ 0 h 245660"/>
              <a:gd name="connsiteX1" fmla="*/ 95535 w 163773"/>
              <a:gd name="connsiteY1" fmla="*/ 177421 h 245660"/>
              <a:gd name="connsiteX2" fmla="*/ 128801 w 163773"/>
              <a:gd name="connsiteY2" fmla="*/ 219573 h 245660"/>
              <a:gd name="connsiteX3" fmla="*/ 163773 w 163773"/>
              <a:gd name="connsiteY3" fmla="*/ 245660 h 245660"/>
              <a:gd name="connsiteX0" fmla="*/ 0 w 397135"/>
              <a:gd name="connsiteY0" fmla="*/ 0 h 479023"/>
              <a:gd name="connsiteX1" fmla="*/ 95535 w 397135"/>
              <a:gd name="connsiteY1" fmla="*/ 177421 h 479023"/>
              <a:gd name="connsiteX2" fmla="*/ 128801 w 397135"/>
              <a:gd name="connsiteY2" fmla="*/ 219573 h 479023"/>
              <a:gd name="connsiteX3" fmla="*/ 397135 w 397135"/>
              <a:gd name="connsiteY3" fmla="*/ 479023 h 479023"/>
              <a:gd name="connsiteX0" fmla="*/ 0 w 397135"/>
              <a:gd name="connsiteY0" fmla="*/ 0 h 479023"/>
              <a:gd name="connsiteX1" fmla="*/ 95535 w 397135"/>
              <a:gd name="connsiteY1" fmla="*/ 177421 h 479023"/>
              <a:gd name="connsiteX2" fmla="*/ 209764 w 397135"/>
              <a:gd name="connsiteY2" fmla="*/ 319586 h 479023"/>
              <a:gd name="connsiteX3" fmla="*/ 397135 w 397135"/>
              <a:gd name="connsiteY3" fmla="*/ 479023 h 479023"/>
              <a:gd name="connsiteX0" fmla="*/ 0 w 463810"/>
              <a:gd name="connsiteY0" fmla="*/ 0 h 588560"/>
              <a:gd name="connsiteX1" fmla="*/ 95535 w 463810"/>
              <a:gd name="connsiteY1" fmla="*/ 177421 h 588560"/>
              <a:gd name="connsiteX2" fmla="*/ 209764 w 463810"/>
              <a:gd name="connsiteY2" fmla="*/ 319586 h 588560"/>
              <a:gd name="connsiteX3" fmla="*/ 463810 w 463810"/>
              <a:gd name="connsiteY3" fmla="*/ 588560 h 588560"/>
              <a:gd name="connsiteX0" fmla="*/ 0 w 463810"/>
              <a:gd name="connsiteY0" fmla="*/ 0 h 588560"/>
              <a:gd name="connsiteX1" fmla="*/ 95535 w 463810"/>
              <a:gd name="connsiteY1" fmla="*/ 177421 h 588560"/>
              <a:gd name="connsiteX2" fmla="*/ 238339 w 463810"/>
              <a:gd name="connsiteY2" fmla="*/ 376736 h 588560"/>
              <a:gd name="connsiteX3" fmla="*/ 463810 w 463810"/>
              <a:gd name="connsiteY3" fmla="*/ 588560 h 588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3810" h="588560">
                <a:moveTo>
                  <a:pt x="0" y="0"/>
                </a:moveTo>
                <a:cubicBezTo>
                  <a:pt x="34120" y="68239"/>
                  <a:pt x="68240" y="136478"/>
                  <a:pt x="95535" y="177421"/>
                </a:cubicBezTo>
                <a:cubicBezTo>
                  <a:pt x="117002" y="213223"/>
                  <a:pt x="226966" y="365363"/>
                  <a:pt x="238339" y="376736"/>
                </a:cubicBezTo>
                <a:cubicBezTo>
                  <a:pt x="249712" y="388109"/>
                  <a:pt x="457981" y="583418"/>
                  <a:pt x="463810" y="588560"/>
                </a:cubicBezTo>
              </a:path>
            </a:pathLst>
          </a:cu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4234556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1B219-1D99-4B05-86F3-9FB2CC0953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Обучение методом спуска по градиенту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AACBC88-EA76-4578-889B-7BA9F8E37469}"/>
                  </a:ext>
                </a:extLst>
              </p:cNvPr>
              <p:cNvSpPr txBox="1"/>
              <p:nvPr/>
            </p:nvSpPr>
            <p:spPr>
              <a:xfrm>
                <a:off x="6299105" y="1531028"/>
                <a:ext cx="5451908" cy="42055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g(x</a:t>
                </a:r>
                <a:r>
                  <a:rPr lang="en-US" sz="2400" baseline="-25000" dirty="0"/>
                  <a:t>i</a:t>
                </a:r>
                <a:r>
                  <a:rPr lang="en-US" sz="2400" dirty="0"/>
                  <a:t>, </a:t>
                </a:r>
                <a:r>
                  <a:rPr lang="el-GR" sz="2400" dirty="0"/>
                  <a:t>θ</a:t>
                </a:r>
                <a:r>
                  <a:rPr lang="en-US" sz="2400" dirty="0"/>
                  <a:t>)</a:t>
                </a:r>
                <a:r>
                  <a:rPr lang="ru-RU" sz="2400" dirty="0"/>
                  <a:t> -- предсказание нейронной сети с весами </a:t>
                </a:r>
                <a:r>
                  <a:rPr lang="el-GR" sz="2400" dirty="0"/>
                  <a:t>θ</a:t>
                </a:r>
                <a:r>
                  <a:rPr lang="ru-RU" sz="2400" dirty="0"/>
                  <a:t> для картинки </a:t>
                </a:r>
                <a:r>
                  <a:rPr lang="en-US" sz="2400" dirty="0"/>
                  <a:t>x</a:t>
                </a:r>
                <a:r>
                  <a:rPr lang="en-US" sz="2400" baseline="-25000" dirty="0"/>
                  <a:t>i</a:t>
                </a:r>
                <a:endParaRPr lang="ru-RU" sz="2400" dirty="0"/>
              </a:p>
              <a:p>
                <a:endParaRPr lang="ru-RU" sz="800" dirty="0"/>
              </a:p>
              <a:p>
                <a:r>
                  <a:rPr lang="en-US" sz="2400" dirty="0" err="1"/>
                  <a:t>y</a:t>
                </a:r>
                <a:r>
                  <a:rPr lang="en-US" sz="2400" baseline="-25000" dirty="0" err="1"/>
                  <a:t>i</a:t>
                </a:r>
                <a:r>
                  <a:rPr lang="en-US" sz="2400" dirty="0"/>
                  <a:t> –</a:t>
                </a:r>
                <a:r>
                  <a:rPr lang="ru-RU" sz="2400" dirty="0"/>
                  <a:t> правильный класс</a:t>
                </a:r>
                <a:r>
                  <a:rPr lang="en-US" sz="2400" dirty="0"/>
                  <a:t> </a:t>
                </a:r>
                <a:r>
                  <a:rPr lang="ru-RU" sz="2400" dirty="0"/>
                  <a:t>картинки </a:t>
                </a:r>
                <a:r>
                  <a:rPr lang="en-US" sz="2400" dirty="0"/>
                  <a:t>x</a:t>
                </a:r>
                <a:r>
                  <a:rPr lang="en-US" sz="2400" baseline="-25000" dirty="0"/>
                  <a:t>i</a:t>
                </a:r>
                <a:r>
                  <a:rPr lang="ru-RU" sz="2400" baseline="-25000" dirty="0"/>
                  <a:t> </a:t>
                </a:r>
                <a:r>
                  <a:rPr lang="ru-RU" sz="2400" dirty="0"/>
                  <a:t>(обычно какой-то единичный вектор)</a:t>
                </a:r>
              </a:p>
              <a:p>
                <a:endParaRPr lang="ru-RU" sz="800" dirty="0"/>
              </a:p>
              <a:p>
                <a:r>
                  <a:rPr lang="en-US" sz="2400" dirty="0"/>
                  <a:t>L(</a:t>
                </a:r>
                <a:r>
                  <a:rPr lang="el-GR" sz="2400" dirty="0"/>
                  <a:t>θ</a:t>
                </a:r>
                <a:r>
                  <a:rPr lang="en-US" sz="2400" dirty="0"/>
                  <a:t>) = </a:t>
                </a:r>
                <a:r>
                  <a:rPr lang="el-GR" sz="2400" dirty="0"/>
                  <a:t>Σ</a:t>
                </a:r>
                <a:r>
                  <a:rPr lang="en-US" sz="2400" dirty="0"/>
                  <a:t>|g(x</a:t>
                </a:r>
                <a:r>
                  <a:rPr lang="en-US" sz="2400" baseline="-25000" dirty="0"/>
                  <a:t>i</a:t>
                </a:r>
                <a:r>
                  <a:rPr lang="en-US" sz="2400" dirty="0"/>
                  <a:t>, </a:t>
                </a:r>
                <a:r>
                  <a:rPr lang="el-GR" sz="2400" dirty="0"/>
                  <a:t>θ</a:t>
                </a:r>
                <a:r>
                  <a:rPr lang="en-US" sz="2400" dirty="0"/>
                  <a:t>) – y</a:t>
                </a:r>
                <a:r>
                  <a:rPr lang="en-US" sz="2400" baseline="-25000" dirty="0"/>
                  <a:t>i</a:t>
                </a:r>
                <a:r>
                  <a:rPr lang="en-US" sz="2400" dirty="0"/>
                  <a:t>|</a:t>
                </a:r>
                <a:r>
                  <a:rPr lang="en-US" sz="2400" baseline="30000" dirty="0"/>
                  <a:t>2</a:t>
                </a:r>
                <a:r>
                  <a:rPr lang="ru-RU" sz="2400" baseline="30000" dirty="0"/>
                  <a:t>  </a:t>
                </a:r>
                <a:r>
                  <a:rPr lang="ru-RU" sz="2400" dirty="0"/>
                  <a:t>-- значение функции потерь для весов </a:t>
                </a:r>
                <a:r>
                  <a:rPr lang="el-GR" sz="2400" dirty="0"/>
                  <a:t>θ</a:t>
                </a:r>
                <a:endParaRPr lang="en-US" sz="2400" dirty="0"/>
              </a:p>
              <a:p>
                <a:endParaRPr lang="ru-RU" sz="800" dirty="0"/>
              </a:p>
              <a:p>
                <a:r>
                  <a:rPr lang="ru-RU" sz="2400" dirty="0"/>
                  <a:t>Линии уровня </a:t>
                </a:r>
                <a:r>
                  <a:rPr lang="en-US" sz="2400" dirty="0"/>
                  <a:t>L(</a:t>
                </a:r>
                <a:r>
                  <a:rPr lang="el-GR" sz="2400" dirty="0"/>
                  <a:t>θ</a:t>
                </a:r>
                <a:r>
                  <a:rPr lang="en-US" sz="2400" dirty="0"/>
                  <a:t>)</a:t>
                </a:r>
                <a:r>
                  <a:rPr lang="ru-RU" sz="2400" dirty="0"/>
                  <a:t> = </a:t>
                </a:r>
                <a:r>
                  <a:rPr lang="en-US" sz="2400" dirty="0"/>
                  <a:t>const</a:t>
                </a:r>
                <a:endParaRPr lang="ru-RU" sz="2400" dirty="0"/>
              </a:p>
              <a:p>
                <a:endParaRPr lang="ru-RU" sz="800" dirty="0">
                  <a:sym typeface="Symbol" panose="05050102010706020507" pitchFamily="18" charset="2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sz="240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sSubPr>
                      <m:e>
                        <m:r>
                          <a:rPr lang="ru-RU" sz="2400" i="1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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𝑖</m:t>
                        </m:r>
                      </m:sub>
                    </m:sSub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l-GR" sz="2400" i="1">
                            <a:latin typeface="Cambria Math" panose="02040503050406030204" pitchFamily="18" charset="0"/>
                          </a:rPr>
                          <m:t>𝜃</m:t>
                        </m:r>
                      </m:den>
                    </m:f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l-GR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l-GR" sz="2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ru-RU" sz="2400" dirty="0">
                    <a:sym typeface="Symbol" panose="05050102010706020507" pitchFamily="18" charset="2"/>
                  </a:rPr>
                  <a:t> -- шаги по градиенту</a:t>
                </a:r>
              </a:p>
              <a:p>
                <a:endParaRPr lang="ru-RU" sz="800" dirty="0">
                  <a:sym typeface="Symbol" panose="05050102010706020507" pitchFamily="18" charset="2"/>
                </a:endParaRPr>
              </a:p>
              <a:p>
                <a:r>
                  <a:rPr lang="en-US" sz="2400" dirty="0">
                    <a:sym typeface="Symbol" panose="05050102010706020507" pitchFamily="18" charset="2"/>
                  </a:rPr>
                  <a:t></a:t>
                </a:r>
                <a:r>
                  <a:rPr lang="en-US" sz="2400" baseline="-25000" dirty="0" err="1">
                    <a:sym typeface="Symbol" panose="05050102010706020507" pitchFamily="18" charset="2"/>
                  </a:rPr>
                  <a:t>i</a:t>
                </a:r>
                <a:r>
                  <a:rPr lang="ru-RU" sz="2400" dirty="0">
                    <a:sym typeface="Symbol" panose="05050102010706020507" pitchFamily="18" charset="2"/>
                  </a:rPr>
                  <a:t> -- длина шага по градиенту</a:t>
                </a:r>
                <a:endParaRPr lang="ru-RU" sz="2400" baseline="-250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AACBC88-EA76-4578-889B-7BA9F8E374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9105" y="1531028"/>
                <a:ext cx="5451908" cy="4205575"/>
              </a:xfrm>
              <a:prstGeom prst="rect">
                <a:avLst/>
              </a:prstGeom>
              <a:blipFill>
                <a:blip r:embed="rId2"/>
                <a:stretch>
                  <a:fillRect l="-1676" t="-1159" b="-246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Content Placeholder 13" descr="Chart, radar chart&#10;&#10;Description automatically generated">
            <a:extLst>
              <a:ext uri="{FF2B5EF4-FFF2-40B4-BE49-F238E27FC236}">
                <a16:creationId xmlns:a16="http://schemas.microsoft.com/office/drawing/2014/main" id="{115DC0D4-58AF-4C4D-9CFF-7BE5A67A2E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7481" y="1690688"/>
            <a:ext cx="3964735" cy="4351338"/>
          </a:xfrm>
        </p:spPr>
      </p:pic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0F293EB-23BD-49D4-ACA9-1FC8835BC1DD}"/>
              </a:ext>
            </a:extLst>
          </p:cNvPr>
          <p:cNvSpPr/>
          <p:nvPr/>
        </p:nvSpPr>
        <p:spPr>
          <a:xfrm flipV="1">
            <a:off x="5037138" y="3136910"/>
            <a:ext cx="1257547" cy="1152757"/>
          </a:xfrm>
          <a:custGeom>
            <a:avLst/>
            <a:gdLst>
              <a:gd name="connsiteX0" fmla="*/ 1194487 w 1194487"/>
              <a:gd name="connsiteY0" fmla="*/ 0 h 247135"/>
              <a:gd name="connsiteX1" fmla="*/ 0 w 1194487"/>
              <a:gd name="connsiteY1" fmla="*/ 247135 h 247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94487" h="247135">
                <a:moveTo>
                  <a:pt x="1194487" y="0"/>
                </a:moveTo>
                <a:lnTo>
                  <a:pt x="0" y="247135"/>
                </a:lnTo>
              </a:path>
            </a:pathLst>
          </a:cu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1186B2DD-FF83-4AF5-8536-E386D34583A7}"/>
              </a:ext>
            </a:extLst>
          </p:cNvPr>
          <p:cNvSpPr/>
          <p:nvPr/>
        </p:nvSpPr>
        <p:spPr>
          <a:xfrm flipV="1">
            <a:off x="4917989" y="3654468"/>
            <a:ext cx="1381115" cy="654739"/>
          </a:xfrm>
          <a:custGeom>
            <a:avLst/>
            <a:gdLst>
              <a:gd name="connsiteX0" fmla="*/ 1318054 w 1318054"/>
              <a:gd name="connsiteY0" fmla="*/ 0 h 716691"/>
              <a:gd name="connsiteX1" fmla="*/ 0 w 1318054"/>
              <a:gd name="connsiteY1" fmla="*/ 716691 h 71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18054" h="716691">
                <a:moveTo>
                  <a:pt x="1318054" y="0"/>
                </a:moveTo>
                <a:lnTo>
                  <a:pt x="0" y="716691"/>
                </a:lnTo>
              </a:path>
            </a:pathLst>
          </a:cu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36150D-D1CE-45B9-B065-8A4C56FD03A2}"/>
              </a:ext>
            </a:extLst>
          </p:cNvPr>
          <p:cNvSpPr txBox="1"/>
          <p:nvPr/>
        </p:nvSpPr>
        <p:spPr>
          <a:xfrm>
            <a:off x="1499289" y="5057409"/>
            <a:ext cx="341760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l-GR" sz="1400" dirty="0"/>
              <a:t>θ</a:t>
            </a:r>
            <a:r>
              <a:rPr lang="en-US" sz="1400" baseline="-25000" dirty="0"/>
              <a:t>1</a:t>
            </a:r>
            <a:endParaRPr lang="ru-RU" sz="1400" baseline="-25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7A074DD-7937-4D7C-9FF9-842F514B8334}"/>
              </a:ext>
            </a:extLst>
          </p:cNvPr>
          <p:cNvSpPr txBox="1"/>
          <p:nvPr/>
        </p:nvSpPr>
        <p:spPr>
          <a:xfrm>
            <a:off x="1998846" y="4550781"/>
            <a:ext cx="341760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l-GR" sz="1400" dirty="0"/>
              <a:t>θ</a:t>
            </a:r>
            <a:r>
              <a:rPr lang="en-US" sz="1400" baseline="-25000" dirty="0"/>
              <a:t>2</a:t>
            </a:r>
            <a:endParaRPr lang="ru-RU" sz="1400" baseline="-250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0C632C6-EA2D-4463-928F-D902532B5817}"/>
              </a:ext>
            </a:extLst>
          </p:cNvPr>
          <p:cNvSpPr txBox="1"/>
          <p:nvPr/>
        </p:nvSpPr>
        <p:spPr>
          <a:xfrm>
            <a:off x="2233624" y="4309207"/>
            <a:ext cx="341760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l-GR" sz="1400" dirty="0"/>
              <a:t>θ</a:t>
            </a:r>
            <a:r>
              <a:rPr lang="en-US" sz="1400" baseline="-25000" dirty="0"/>
              <a:t>3</a:t>
            </a:r>
            <a:endParaRPr lang="ru-RU" sz="1400" baseline="-250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9A8F217-AC2E-47EE-9B15-E23C431E6906}"/>
              </a:ext>
            </a:extLst>
          </p:cNvPr>
          <p:cNvSpPr txBox="1"/>
          <p:nvPr/>
        </p:nvSpPr>
        <p:spPr>
          <a:xfrm>
            <a:off x="2421511" y="4067633"/>
            <a:ext cx="341760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l-GR" sz="1400" dirty="0"/>
              <a:t>θ</a:t>
            </a:r>
            <a:r>
              <a:rPr lang="en-US" sz="1400" baseline="-25000" dirty="0"/>
              <a:t>4</a:t>
            </a:r>
            <a:endParaRPr lang="ru-RU" sz="1400" baseline="-250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A05897E-352F-4AB5-97E5-A5BA94AD2CC7}"/>
              </a:ext>
            </a:extLst>
          </p:cNvPr>
          <p:cNvSpPr txBox="1"/>
          <p:nvPr/>
        </p:nvSpPr>
        <p:spPr>
          <a:xfrm>
            <a:off x="2617636" y="3898086"/>
            <a:ext cx="341760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l-GR" sz="1400" dirty="0"/>
              <a:t>θ</a:t>
            </a:r>
            <a:r>
              <a:rPr lang="en-US" sz="1400" baseline="-25000" dirty="0"/>
              <a:t>5</a:t>
            </a:r>
            <a:endParaRPr lang="ru-RU" sz="1400" baseline="-250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E4AD2EB-C869-87DD-D300-8883384C9F5A}"/>
              </a:ext>
            </a:extLst>
          </p:cNvPr>
          <p:cNvCxnSpPr>
            <a:cxnSpLocks/>
          </p:cNvCxnSpPr>
          <p:nvPr/>
        </p:nvCxnSpPr>
        <p:spPr>
          <a:xfrm flipV="1">
            <a:off x="2133600" y="4807225"/>
            <a:ext cx="4165504" cy="250184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457CFA5-BAC0-5E32-B8EF-A67F381D812F}"/>
              </a:ext>
            </a:extLst>
          </p:cNvPr>
          <p:cNvCxnSpPr>
            <a:cxnSpLocks/>
          </p:cNvCxnSpPr>
          <p:nvPr/>
        </p:nvCxnSpPr>
        <p:spPr>
          <a:xfrm>
            <a:off x="2487827" y="4769708"/>
            <a:ext cx="3811277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C49C4244-95A1-04E5-776B-FC6DB2FA68B4}"/>
              </a:ext>
            </a:extLst>
          </p:cNvPr>
          <p:cNvSpPr/>
          <p:nvPr/>
        </p:nvSpPr>
        <p:spPr>
          <a:xfrm>
            <a:off x="2709081" y="3910084"/>
            <a:ext cx="252483" cy="225188"/>
          </a:xfrm>
          <a:custGeom>
            <a:avLst/>
            <a:gdLst>
              <a:gd name="connsiteX0" fmla="*/ 0 w 252483"/>
              <a:gd name="connsiteY0" fmla="*/ 0 h 225188"/>
              <a:gd name="connsiteX1" fmla="*/ 75062 w 252483"/>
              <a:gd name="connsiteY1" fmla="*/ 170597 h 225188"/>
              <a:gd name="connsiteX2" fmla="*/ 252483 w 252483"/>
              <a:gd name="connsiteY2" fmla="*/ 225188 h 225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2483" h="225188">
                <a:moveTo>
                  <a:pt x="0" y="0"/>
                </a:moveTo>
                <a:cubicBezTo>
                  <a:pt x="16491" y="66533"/>
                  <a:pt x="32982" y="133066"/>
                  <a:pt x="75062" y="170597"/>
                </a:cubicBezTo>
                <a:cubicBezTo>
                  <a:pt x="117142" y="208128"/>
                  <a:pt x="184812" y="216658"/>
                  <a:pt x="252483" y="225188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D56DF4D-0CA4-C61F-5C18-0D1D26589105}"/>
              </a:ext>
            </a:extLst>
          </p:cNvPr>
          <p:cNvSpPr/>
          <p:nvPr/>
        </p:nvSpPr>
        <p:spPr>
          <a:xfrm>
            <a:off x="2449773" y="4039737"/>
            <a:ext cx="211540" cy="341194"/>
          </a:xfrm>
          <a:custGeom>
            <a:avLst/>
            <a:gdLst>
              <a:gd name="connsiteX0" fmla="*/ 0 w 211540"/>
              <a:gd name="connsiteY0" fmla="*/ 0 h 341194"/>
              <a:gd name="connsiteX1" fmla="*/ 95534 w 211540"/>
              <a:gd name="connsiteY1" fmla="*/ 204717 h 341194"/>
              <a:gd name="connsiteX2" fmla="*/ 211540 w 211540"/>
              <a:gd name="connsiteY2" fmla="*/ 341194 h 341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1540" h="341194">
                <a:moveTo>
                  <a:pt x="0" y="0"/>
                </a:moveTo>
                <a:cubicBezTo>
                  <a:pt x="30138" y="73925"/>
                  <a:pt x="60277" y="147851"/>
                  <a:pt x="95534" y="204717"/>
                </a:cubicBezTo>
                <a:cubicBezTo>
                  <a:pt x="130791" y="261583"/>
                  <a:pt x="171165" y="301388"/>
                  <a:pt x="211540" y="341194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9671F764-3DA2-E055-F389-DEF12C87F4C1}"/>
              </a:ext>
            </a:extLst>
          </p:cNvPr>
          <p:cNvSpPr/>
          <p:nvPr/>
        </p:nvSpPr>
        <p:spPr>
          <a:xfrm>
            <a:off x="2251881" y="4285397"/>
            <a:ext cx="211540" cy="327546"/>
          </a:xfrm>
          <a:custGeom>
            <a:avLst/>
            <a:gdLst>
              <a:gd name="connsiteX0" fmla="*/ 0 w 211540"/>
              <a:gd name="connsiteY0" fmla="*/ 0 h 327546"/>
              <a:gd name="connsiteX1" fmla="*/ 116006 w 211540"/>
              <a:gd name="connsiteY1" fmla="*/ 211540 h 327546"/>
              <a:gd name="connsiteX2" fmla="*/ 211540 w 211540"/>
              <a:gd name="connsiteY2" fmla="*/ 327546 h 3275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1540" h="327546">
                <a:moveTo>
                  <a:pt x="0" y="0"/>
                </a:moveTo>
                <a:cubicBezTo>
                  <a:pt x="40374" y="78474"/>
                  <a:pt x="80749" y="156949"/>
                  <a:pt x="116006" y="211540"/>
                </a:cubicBezTo>
                <a:cubicBezTo>
                  <a:pt x="151263" y="266131"/>
                  <a:pt x="181401" y="296838"/>
                  <a:pt x="211540" y="327546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1CF79926-4EBF-2104-ED0B-DF876F85FBB9}"/>
              </a:ext>
            </a:extLst>
          </p:cNvPr>
          <p:cNvSpPr/>
          <p:nvPr/>
        </p:nvSpPr>
        <p:spPr>
          <a:xfrm>
            <a:off x="2142699" y="4524233"/>
            <a:ext cx="191068" cy="279779"/>
          </a:xfrm>
          <a:custGeom>
            <a:avLst/>
            <a:gdLst>
              <a:gd name="connsiteX0" fmla="*/ 0 w 191068"/>
              <a:gd name="connsiteY0" fmla="*/ 0 h 279779"/>
              <a:gd name="connsiteX1" fmla="*/ 191068 w 191068"/>
              <a:gd name="connsiteY1" fmla="*/ 279779 h 279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1068" h="279779">
                <a:moveTo>
                  <a:pt x="0" y="0"/>
                </a:moveTo>
                <a:lnTo>
                  <a:pt x="191068" y="279779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F9B90CAA-B0C4-50E2-EDDD-CFF4C3DEDF80}"/>
              </a:ext>
            </a:extLst>
          </p:cNvPr>
          <p:cNvSpPr/>
          <p:nvPr/>
        </p:nvSpPr>
        <p:spPr>
          <a:xfrm>
            <a:off x="1985749" y="4633415"/>
            <a:ext cx="163773" cy="245660"/>
          </a:xfrm>
          <a:custGeom>
            <a:avLst/>
            <a:gdLst>
              <a:gd name="connsiteX0" fmla="*/ 0 w 163773"/>
              <a:gd name="connsiteY0" fmla="*/ 0 h 245660"/>
              <a:gd name="connsiteX1" fmla="*/ 95535 w 163773"/>
              <a:gd name="connsiteY1" fmla="*/ 177421 h 245660"/>
              <a:gd name="connsiteX2" fmla="*/ 163773 w 163773"/>
              <a:gd name="connsiteY2" fmla="*/ 245660 h 245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3773" h="245660">
                <a:moveTo>
                  <a:pt x="0" y="0"/>
                </a:moveTo>
                <a:cubicBezTo>
                  <a:pt x="34120" y="68239"/>
                  <a:pt x="68240" y="136478"/>
                  <a:pt x="95535" y="177421"/>
                </a:cubicBezTo>
                <a:cubicBezTo>
                  <a:pt x="122830" y="218364"/>
                  <a:pt x="143301" y="232012"/>
                  <a:pt x="163773" y="24566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A73FF04D-A009-A409-0A00-D8DC9EA86138}"/>
              </a:ext>
            </a:extLst>
          </p:cNvPr>
          <p:cNvSpPr/>
          <p:nvPr/>
        </p:nvSpPr>
        <p:spPr>
          <a:xfrm>
            <a:off x="1726442" y="5042848"/>
            <a:ext cx="116006" cy="177421"/>
          </a:xfrm>
          <a:custGeom>
            <a:avLst/>
            <a:gdLst>
              <a:gd name="connsiteX0" fmla="*/ 0 w 116006"/>
              <a:gd name="connsiteY0" fmla="*/ 0 h 177421"/>
              <a:gd name="connsiteX1" fmla="*/ 116006 w 116006"/>
              <a:gd name="connsiteY1" fmla="*/ 177421 h 177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6006" h="177421">
                <a:moveTo>
                  <a:pt x="0" y="0"/>
                </a:moveTo>
                <a:lnTo>
                  <a:pt x="116006" y="177421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6869002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D0C593-F507-56CB-2ACF-F7F808EB4F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Сколько стоит вычисление градиента?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21B57B-242C-1537-31D0-677B5257A5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  <a:sym typeface="Symbol" panose="05050102010706020507" pitchFamily="18" charset="2"/>
              </a:rPr>
              <a:t>Вычисление градиента с помощью конечных разностей стоит </a:t>
            </a:r>
            <a:r>
              <a:rPr lang="en-US" sz="2800" dirty="0">
                <a:solidFill>
                  <a:schemeClr val="bg1"/>
                </a:solidFill>
              </a:rPr>
              <a:t>O(size(</a:t>
            </a:r>
            <a:r>
              <a:rPr lang="el-GR" sz="2800" dirty="0">
                <a:solidFill>
                  <a:schemeClr val="bg1"/>
                </a:solidFill>
              </a:rPr>
              <a:t>θ</a:t>
            </a:r>
            <a:r>
              <a:rPr lang="en-US" sz="2800" dirty="0">
                <a:solidFill>
                  <a:schemeClr val="bg1"/>
                </a:solidFill>
              </a:rPr>
              <a:t>)</a:t>
            </a:r>
            <a:r>
              <a:rPr lang="en-US" sz="2800" baseline="30000" dirty="0">
                <a:solidFill>
                  <a:schemeClr val="bg1"/>
                </a:solidFill>
              </a:rPr>
              <a:t>2</a:t>
            </a:r>
            <a:r>
              <a:rPr lang="en-US" sz="2800" dirty="0">
                <a:solidFill>
                  <a:schemeClr val="bg1"/>
                </a:solidFill>
                <a:sym typeface="Symbol" panose="05050102010706020507" pitchFamily="18" charset="2"/>
              </a:rPr>
              <a:t></a:t>
            </a:r>
            <a:r>
              <a:rPr lang="ru-RU" sz="2800" dirty="0">
                <a:solidFill>
                  <a:schemeClr val="bg1"/>
                </a:solidFill>
                <a:sym typeface="Symbol" panose="05050102010706020507" pitchFamily="18" charset="2"/>
              </a:rPr>
              <a:t>(размер картинки)</a:t>
            </a:r>
            <a:r>
              <a:rPr lang="en-US" sz="2800" dirty="0">
                <a:solidFill>
                  <a:schemeClr val="bg1"/>
                </a:solidFill>
                <a:sym typeface="Symbol" panose="05050102010706020507" pitchFamily="18" charset="2"/>
              </a:rPr>
              <a:t></a:t>
            </a:r>
            <a:r>
              <a:rPr lang="ru-RU" sz="2800" dirty="0">
                <a:solidFill>
                  <a:schemeClr val="bg1"/>
                </a:solidFill>
                <a:sym typeface="Symbol" panose="05050102010706020507" pitchFamily="18" charset="2"/>
              </a:rPr>
              <a:t>(число картинок))</a:t>
            </a:r>
            <a:endParaRPr lang="ru-RU" dirty="0">
              <a:solidFill>
                <a:schemeClr val="bg1"/>
              </a:solidFill>
            </a:endParaRPr>
          </a:p>
          <a:p>
            <a:pPr lvl="1"/>
            <a:r>
              <a:rPr lang="ru-RU" dirty="0">
                <a:solidFill>
                  <a:schemeClr val="bg1"/>
                </a:solidFill>
              </a:rPr>
              <a:t>Вычисление </a:t>
            </a:r>
            <a:r>
              <a:rPr lang="en-US" dirty="0">
                <a:solidFill>
                  <a:schemeClr val="bg1"/>
                </a:solidFill>
              </a:rPr>
              <a:t>L(</a:t>
            </a:r>
            <a:r>
              <a:rPr lang="el-GR" dirty="0">
                <a:solidFill>
                  <a:schemeClr val="bg1"/>
                </a:solidFill>
              </a:rPr>
              <a:t>θ</a:t>
            </a:r>
            <a:r>
              <a:rPr lang="en-US" dirty="0">
                <a:solidFill>
                  <a:schemeClr val="bg1"/>
                </a:solidFill>
              </a:rPr>
              <a:t>)</a:t>
            </a:r>
            <a:r>
              <a:rPr lang="ru-RU" dirty="0">
                <a:solidFill>
                  <a:schemeClr val="bg1"/>
                </a:solidFill>
              </a:rPr>
              <a:t> стоит </a:t>
            </a:r>
            <a:r>
              <a:rPr lang="en-US" dirty="0">
                <a:solidFill>
                  <a:schemeClr val="bg1"/>
                </a:solidFill>
              </a:rPr>
              <a:t>O(size(</a:t>
            </a:r>
            <a:r>
              <a:rPr lang="el-GR" dirty="0">
                <a:solidFill>
                  <a:schemeClr val="bg1"/>
                </a:solidFill>
              </a:rPr>
              <a:t>θ</a:t>
            </a:r>
            <a:r>
              <a:rPr lang="en-US" dirty="0">
                <a:solidFill>
                  <a:schemeClr val="bg1"/>
                </a:solidFill>
              </a:rPr>
              <a:t>)</a:t>
            </a:r>
            <a:r>
              <a:rPr lang="en-US" dirty="0">
                <a:solidFill>
                  <a:schemeClr val="bg1"/>
                </a:solidFill>
                <a:sym typeface="Symbol" panose="05050102010706020507" pitchFamily="18" charset="2"/>
              </a:rPr>
              <a:t></a:t>
            </a:r>
            <a:r>
              <a:rPr lang="ru-RU" dirty="0">
                <a:solidFill>
                  <a:schemeClr val="bg1"/>
                </a:solidFill>
                <a:sym typeface="Symbol" panose="05050102010706020507" pitchFamily="18" charset="2"/>
              </a:rPr>
              <a:t>(размер картинки)</a:t>
            </a:r>
            <a:r>
              <a:rPr lang="en-US" dirty="0">
                <a:solidFill>
                  <a:schemeClr val="bg1"/>
                </a:solidFill>
                <a:sym typeface="Symbol" panose="05050102010706020507" pitchFamily="18" charset="2"/>
              </a:rPr>
              <a:t></a:t>
            </a:r>
            <a:r>
              <a:rPr lang="ru-RU" dirty="0">
                <a:solidFill>
                  <a:schemeClr val="bg1"/>
                </a:solidFill>
                <a:sym typeface="Symbol" panose="05050102010706020507" pitchFamily="18" charset="2"/>
              </a:rPr>
              <a:t>(число картинок))</a:t>
            </a:r>
            <a:endParaRPr lang="en-US" dirty="0">
              <a:solidFill>
                <a:schemeClr val="bg1"/>
              </a:solidFill>
              <a:sym typeface="Symbol" panose="05050102010706020507" pitchFamily="18" charset="2"/>
            </a:endParaRPr>
          </a:p>
          <a:p>
            <a:pPr lvl="1"/>
            <a:r>
              <a:rPr lang="ru-RU" dirty="0">
                <a:solidFill>
                  <a:schemeClr val="bg1"/>
                </a:solidFill>
                <a:sym typeface="Symbol" panose="05050102010706020507" pitchFamily="18" charset="2"/>
              </a:rPr>
              <a:t>Для каждой компоненты градиента нужно два значения </a:t>
            </a:r>
            <a:r>
              <a:rPr lang="en-US" dirty="0">
                <a:solidFill>
                  <a:schemeClr val="bg1"/>
                </a:solidFill>
              </a:rPr>
              <a:t>L</a:t>
            </a:r>
            <a:endParaRPr lang="ru-RU" dirty="0">
              <a:solidFill>
                <a:schemeClr val="bg1"/>
              </a:solidFill>
              <a:sym typeface="Symbol" panose="05050102010706020507" pitchFamily="18" charset="2"/>
            </a:endParaRPr>
          </a:p>
          <a:p>
            <a:pPr lvl="2"/>
            <a:r>
              <a:rPr lang="ru-RU" dirty="0">
                <a:solidFill>
                  <a:schemeClr val="bg1"/>
                </a:solidFill>
                <a:sym typeface="Symbol" panose="05050102010706020507" pitchFamily="18" charset="2"/>
              </a:rPr>
              <a:t></a:t>
            </a:r>
            <a:r>
              <a:rPr lang="en-US" dirty="0">
                <a:solidFill>
                  <a:schemeClr val="bg1"/>
                </a:solidFill>
                <a:sym typeface="Symbol" panose="05050102010706020507" pitchFamily="18" charset="2"/>
              </a:rPr>
              <a:t> </a:t>
            </a:r>
            <a:r>
              <a:rPr lang="ru-RU" dirty="0">
                <a:solidFill>
                  <a:schemeClr val="bg1"/>
                </a:solidFill>
                <a:sym typeface="Symbol" panose="05050102010706020507" pitchFamily="18" charset="2"/>
              </a:rPr>
              <a:t>имеет </a:t>
            </a:r>
            <a:r>
              <a:rPr lang="ru-RU" dirty="0">
                <a:solidFill>
                  <a:schemeClr val="bg1"/>
                </a:solidFill>
              </a:rPr>
              <a:t>порядка 10</a:t>
            </a:r>
            <a:r>
              <a:rPr lang="en-US" dirty="0">
                <a:solidFill>
                  <a:schemeClr val="bg1"/>
                </a:solidFill>
              </a:rPr>
              <a:t>M</a:t>
            </a:r>
            <a:r>
              <a:rPr lang="ru-RU" dirty="0">
                <a:solidFill>
                  <a:schemeClr val="bg1"/>
                </a:solidFill>
              </a:rPr>
              <a:t> -- 1000</a:t>
            </a:r>
            <a:r>
              <a:rPr lang="en-US" dirty="0">
                <a:solidFill>
                  <a:schemeClr val="bg1"/>
                </a:solidFill>
              </a:rPr>
              <a:t>M </a:t>
            </a:r>
            <a:r>
              <a:rPr lang="ru-RU" dirty="0">
                <a:solidFill>
                  <a:schemeClr val="bg1"/>
                </a:solidFill>
              </a:rPr>
              <a:t>компонент </a:t>
            </a:r>
          </a:p>
          <a:p>
            <a:pPr lvl="2"/>
            <a:r>
              <a:rPr lang="ru-RU" dirty="0">
                <a:solidFill>
                  <a:schemeClr val="bg1"/>
                </a:solidFill>
              </a:rPr>
              <a:t>Размер картинки -- </a:t>
            </a:r>
            <a:r>
              <a:rPr lang="en-US" dirty="0">
                <a:solidFill>
                  <a:schemeClr val="bg1"/>
                </a:solidFill>
              </a:rPr>
              <a:t>1K -- 100K </a:t>
            </a:r>
            <a:r>
              <a:rPr lang="ru-RU" dirty="0">
                <a:solidFill>
                  <a:schemeClr val="bg1"/>
                </a:solidFill>
              </a:rPr>
              <a:t>пикселей</a:t>
            </a:r>
          </a:p>
          <a:p>
            <a:pPr lvl="2"/>
            <a:r>
              <a:rPr lang="ru-RU" dirty="0">
                <a:solidFill>
                  <a:schemeClr val="bg1"/>
                </a:solidFill>
              </a:rPr>
              <a:t>Число картинок -- 1М -- 100М</a:t>
            </a:r>
          </a:p>
          <a:p>
            <a:pPr lvl="1"/>
            <a:r>
              <a:rPr lang="ru-RU" dirty="0">
                <a:solidFill>
                  <a:schemeClr val="bg1"/>
                </a:solidFill>
              </a:rPr>
              <a:t>Итого </a:t>
            </a:r>
            <a:r>
              <a:rPr lang="en-US" dirty="0">
                <a:solidFill>
                  <a:schemeClr val="bg1"/>
                </a:solidFill>
              </a:rPr>
              <a:t>&gt;&gt;</a:t>
            </a:r>
            <a:r>
              <a:rPr lang="ru-RU" dirty="0">
                <a:solidFill>
                  <a:schemeClr val="bg1"/>
                </a:solidFill>
              </a:rPr>
              <a:t> 100</a:t>
            </a:r>
            <a:r>
              <a:rPr lang="en-US" dirty="0">
                <a:solidFill>
                  <a:schemeClr val="bg1"/>
                </a:solidFill>
              </a:rPr>
              <a:t>MM </a:t>
            </a:r>
            <a:r>
              <a:rPr lang="en-US" sz="2400" dirty="0">
                <a:solidFill>
                  <a:schemeClr val="bg1"/>
                </a:solidFill>
                <a:sym typeface="Symbol" panose="05050102010706020507" pitchFamily="18" charset="2"/>
              </a:rPr>
              <a:t></a:t>
            </a:r>
            <a:r>
              <a:rPr lang="en-US" dirty="0">
                <a:solidFill>
                  <a:schemeClr val="bg1"/>
                </a:solidFill>
              </a:rPr>
              <a:t> 1K </a:t>
            </a:r>
            <a:r>
              <a:rPr lang="en-US" sz="2400" dirty="0">
                <a:solidFill>
                  <a:schemeClr val="bg1"/>
                </a:solidFill>
                <a:sym typeface="Symbol" panose="05050102010706020507" pitchFamily="18" charset="2"/>
              </a:rPr>
              <a:t></a:t>
            </a:r>
            <a:r>
              <a:rPr lang="en-US" dirty="0">
                <a:solidFill>
                  <a:schemeClr val="bg1"/>
                </a:solidFill>
              </a:rPr>
              <a:t> 1M = 10</a:t>
            </a:r>
            <a:r>
              <a:rPr lang="en-US" baseline="30000" dirty="0">
                <a:solidFill>
                  <a:schemeClr val="bg1"/>
                </a:solidFill>
              </a:rPr>
              <a:t>23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ru-RU" dirty="0">
                <a:solidFill>
                  <a:schemeClr val="bg1"/>
                </a:solidFill>
              </a:rPr>
              <a:t>операций с плавающей точкой (</a:t>
            </a:r>
            <a:r>
              <a:rPr lang="en-US" dirty="0">
                <a:solidFill>
                  <a:schemeClr val="bg1"/>
                </a:solidFill>
              </a:rPr>
              <a:t>flop</a:t>
            </a:r>
            <a:r>
              <a:rPr lang="ru-RU" dirty="0">
                <a:solidFill>
                  <a:schemeClr val="bg1"/>
                </a:solidFill>
              </a:rPr>
              <a:t>)</a:t>
            </a:r>
          </a:p>
          <a:p>
            <a:pPr lvl="1"/>
            <a:r>
              <a:rPr lang="ru-RU" dirty="0">
                <a:solidFill>
                  <a:schemeClr val="bg1"/>
                </a:solidFill>
              </a:rPr>
              <a:t>Топовые графические ускорители делают 10</a:t>
            </a:r>
            <a:r>
              <a:rPr lang="ru-RU" baseline="30000" dirty="0">
                <a:solidFill>
                  <a:schemeClr val="bg1"/>
                </a:solidFill>
              </a:rPr>
              <a:t>12</a:t>
            </a:r>
            <a:r>
              <a:rPr lang="ru-RU" dirty="0">
                <a:solidFill>
                  <a:schemeClr val="bg1"/>
                </a:solidFill>
              </a:rPr>
              <a:t>--10</a:t>
            </a:r>
            <a:r>
              <a:rPr lang="ru-RU" baseline="30000" dirty="0">
                <a:solidFill>
                  <a:schemeClr val="bg1"/>
                </a:solidFill>
              </a:rPr>
              <a:t>14</a:t>
            </a:r>
            <a:r>
              <a:rPr lang="en-US" dirty="0">
                <a:solidFill>
                  <a:schemeClr val="bg1"/>
                </a:solidFill>
              </a:rPr>
              <a:t> flop/sec</a:t>
            </a:r>
          </a:p>
          <a:p>
            <a:pPr lvl="2"/>
            <a:r>
              <a:rPr lang="en-US" dirty="0">
                <a:solidFill>
                  <a:schemeClr val="bg1"/>
                </a:solidFill>
              </a:rPr>
              <a:t>1 </a:t>
            </a:r>
            <a:r>
              <a:rPr lang="ru-RU" dirty="0">
                <a:solidFill>
                  <a:schemeClr val="bg1"/>
                </a:solidFill>
              </a:rPr>
              <a:t>год = 3.15</a:t>
            </a:r>
            <a:r>
              <a:rPr lang="en-US" dirty="0">
                <a:solidFill>
                  <a:schemeClr val="bg1"/>
                </a:solidFill>
                <a:sym typeface="Symbol" panose="05050102010706020507" pitchFamily="18" charset="2"/>
              </a:rPr>
              <a:t>  </a:t>
            </a:r>
            <a:r>
              <a:rPr lang="ru-RU" dirty="0">
                <a:solidFill>
                  <a:schemeClr val="bg1"/>
                </a:solidFill>
              </a:rPr>
              <a:t>10</a:t>
            </a:r>
            <a:r>
              <a:rPr lang="ru-RU" baseline="30000" dirty="0">
                <a:solidFill>
                  <a:schemeClr val="bg1"/>
                </a:solidFill>
              </a:rPr>
              <a:t>6</a:t>
            </a:r>
            <a:r>
              <a:rPr lang="ru-RU" dirty="0">
                <a:solidFill>
                  <a:schemeClr val="bg1"/>
                </a:solidFill>
              </a:rPr>
              <a:t> секунд</a:t>
            </a:r>
          </a:p>
          <a:p>
            <a:pPr lvl="2"/>
            <a:r>
              <a:rPr lang="ru-RU" dirty="0">
                <a:solidFill>
                  <a:schemeClr val="bg1"/>
                </a:solidFill>
              </a:rPr>
              <a:t>10</a:t>
            </a:r>
            <a:r>
              <a:rPr lang="ru-RU" baseline="30000" dirty="0">
                <a:solidFill>
                  <a:schemeClr val="bg1"/>
                </a:solidFill>
              </a:rPr>
              <a:t>23</a:t>
            </a:r>
            <a:r>
              <a:rPr lang="ru-RU" dirty="0">
                <a:solidFill>
                  <a:schemeClr val="bg1"/>
                </a:solidFill>
              </a:rPr>
              <a:t>/10</a:t>
            </a:r>
            <a:r>
              <a:rPr lang="ru-RU" baseline="30000" dirty="0">
                <a:solidFill>
                  <a:schemeClr val="bg1"/>
                </a:solidFill>
              </a:rPr>
              <a:t>14</a:t>
            </a:r>
            <a:r>
              <a:rPr lang="ru-RU" dirty="0">
                <a:solidFill>
                  <a:schemeClr val="bg1"/>
                </a:solidFill>
              </a:rPr>
              <a:t>/(3.15</a:t>
            </a:r>
            <a:r>
              <a:rPr lang="en-US" dirty="0">
                <a:solidFill>
                  <a:schemeClr val="bg1"/>
                </a:solidFill>
                <a:sym typeface="Symbol" panose="05050102010706020507" pitchFamily="18" charset="2"/>
              </a:rPr>
              <a:t>  </a:t>
            </a:r>
            <a:r>
              <a:rPr lang="ru-RU" dirty="0">
                <a:solidFill>
                  <a:schemeClr val="bg1"/>
                </a:solidFill>
              </a:rPr>
              <a:t>10</a:t>
            </a:r>
            <a:r>
              <a:rPr lang="ru-RU" baseline="30000" dirty="0">
                <a:solidFill>
                  <a:schemeClr val="bg1"/>
                </a:solidFill>
              </a:rPr>
              <a:t>6</a:t>
            </a:r>
            <a:r>
              <a:rPr lang="ru-RU" dirty="0">
                <a:solidFill>
                  <a:schemeClr val="bg1"/>
                </a:solidFill>
              </a:rPr>
              <a:t>) = 300 лет на одной карте</a:t>
            </a:r>
          </a:p>
          <a:p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48010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D0C593-F507-56CB-2ACF-F7F808EB4F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Сколько стоит вычисление градиента?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21B57B-242C-1537-31D0-677B5257A5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L(</a:t>
            </a:r>
            <a:r>
              <a:rPr lang="el-GR" dirty="0"/>
              <a:t>θ</a:t>
            </a:r>
            <a:r>
              <a:rPr lang="en-US" dirty="0"/>
              <a:t>)</a:t>
            </a:r>
            <a:r>
              <a:rPr lang="ru-RU" dirty="0"/>
              <a:t> стоит </a:t>
            </a:r>
            <a:r>
              <a:rPr lang="en-US" dirty="0"/>
              <a:t>O(size(</a:t>
            </a:r>
            <a:r>
              <a:rPr lang="el-GR" dirty="0"/>
              <a:t>θ</a:t>
            </a:r>
            <a:r>
              <a:rPr lang="en-US" dirty="0"/>
              <a:t>)</a:t>
            </a:r>
            <a:r>
              <a:rPr lang="en-US" dirty="0">
                <a:sym typeface="Symbol" panose="05050102010706020507" pitchFamily="18" charset="2"/>
              </a:rPr>
              <a:t></a:t>
            </a:r>
            <a:r>
              <a:rPr lang="ru-RU" dirty="0">
                <a:sym typeface="Symbol" panose="05050102010706020507" pitchFamily="18" charset="2"/>
              </a:rPr>
              <a:t>(размер картинки)</a:t>
            </a:r>
            <a:r>
              <a:rPr lang="en-US" dirty="0">
                <a:sym typeface="Symbol" panose="05050102010706020507" pitchFamily="18" charset="2"/>
              </a:rPr>
              <a:t></a:t>
            </a:r>
            <a:r>
              <a:rPr lang="ru-RU" dirty="0">
                <a:sym typeface="Symbol" panose="05050102010706020507" pitchFamily="18" charset="2"/>
              </a:rPr>
              <a:t>(число картинок))</a:t>
            </a:r>
          </a:p>
          <a:p>
            <a:pPr lvl="1"/>
            <a:r>
              <a:rPr lang="ru-RU" dirty="0">
                <a:solidFill>
                  <a:schemeClr val="bg1"/>
                </a:solidFill>
                <a:sym typeface="Symbol" panose="05050102010706020507" pitchFamily="18" charset="2"/>
              </a:rPr>
              <a:t>Для скорости вместо всех картинок на каждом шаге по градиенту берут </a:t>
            </a:r>
            <a:r>
              <a:rPr lang="en-US" dirty="0">
                <a:solidFill>
                  <a:schemeClr val="bg1"/>
                </a:solidFill>
                <a:sym typeface="Symbol" panose="05050102010706020507" pitchFamily="18" charset="2"/>
              </a:rPr>
              <a:t>n </a:t>
            </a:r>
            <a:r>
              <a:rPr lang="ru-RU" dirty="0">
                <a:solidFill>
                  <a:schemeClr val="bg1"/>
                </a:solidFill>
                <a:sym typeface="Symbol" panose="05050102010706020507" pitchFamily="18" charset="2"/>
              </a:rPr>
              <a:t>картинок случайным образом</a:t>
            </a:r>
            <a:endParaRPr lang="en-US" dirty="0">
              <a:solidFill>
                <a:schemeClr val="bg1"/>
              </a:solidFill>
              <a:sym typeface="Symbol" panose="05050102010706020507" pitchFamily="18" charset="2"/>
            </a:endParaRPr>
          </a:p>
          <a:p>
            <a:r>
              <a:rPr lang="ru-RU" dirty="0">
                <a:solidFill>
                  <a:schemeClr val="bg1"/>
                </a:solidFill>
                <a:sym typeface="Symbol" panose="05050102010706020507" pitchFamily="18" charset="2"/>
              </a:rPr>
              <a:t>Метод конечных разностей слишком дорогой</a:t>
            </a:r>
          </a:p>
          <a:p>
            <a:pPr lvl="1"/>
            <a:r>
              <a:rPr lang="ru-RU" dirty="0">
                <a:solidFill>
                  <a:schemeClr val="bg1"/>
                </a:solidFill>
                <a:sym typeface="Symbol" panose="05050102010706020507" pitchFamily="18" charset="2"/>
              </a:rPr>
              <a:t>одна частная производная стоит </a:t>
            </a:r>
            <a:r>
              <a:rPr lang="en-US" dirty="0">
                <a:solidFill>
                  <a:schemeClr val="bg1"/>
                </a:solidFill>
              </a:rPr>
              <a:t>O(size(</a:t>
            </a:r>
            <a:r>
              <a:rPr lang="el-GR" dirty="0">
                <a:solidFill>
                  <a:schemeClr val="bg1"/>
                </a:solidFill>
              </a:rPr>
              <a:t>θ</a:t>
            </a:r>
            <a:r>
              <a:rPr lang="en-US" dirty="0">
                <a:solidFill>
                  <a:schemeClr val="bg1"/>
                </a:solidFill>
              </a:rPr>
              <a:t>)</a:t>
            </a:r>
            <a:r>
              <a:rPr lang="en-US" dirty="0">
                <a:solidFill>
                  <a:schemeClr val="bg1"/>
                </a:solidFill>
                <a:sym typeface="Symbol" panose="05050102010706020507" pitchFamily="18" charset="2"/>
              </a:rPr>
              <a:t></a:t>
            </a:r>
            <a:r>
              <a:rPr lang="ru-RU" dirty="0">
                <a:solidFill>
                  <a:schemeClr val="bg1"/>
                </a:solidFill>
                <a:sym typeface="Symbol" panose="05050102010706020507" pitchFamily="18" charset="2"/>
              </a:rPr>
              <a:t>(размер картинки)</a:t>
            </a:r>
            <a:r>
              <a:rPr lang="en-US" dirty="0">
                <a:solidFill>
                  <a:schemeClr val="bg1"/>
                </a:solidFill>
                <a:sym typeface="Symbol" panose="05050102010706020507" pitchFamily="18" charset="2"/>
              </a:rPr>
              <a:t> n</a:t>
            </a:r>
            <a:r>
              <a:rPr lang="ru-RU" dirty="0">
                <a:solidFill>
                  <a:schemeClr val="bg1"/>
                </a:solidFill>
                <a:sym typeface="Symbol" panose="05050102010706020507" pitchFamily="18" charset="2"/>
              </a:rPr>
              <a:t>)</a:t>
            </a:r>
            <a:r>
              <a:rPr lang="en-US" dirty="0">
                <a:solidFill>
                  <a:schemeClr val="bg1"/>
                </a:solidFill>
                <a:sym typeface="Symbol" panose="05050102010706020507" pitchFamily="18" charset="2"/>
              </a:rPr>
              <a:t> </a:t>
            </a:r>
            <a:endParaRPr lang="ru-RU" dirty="0">
              <a:solidFill>
                <a:schemeClr val="bg1"/>
              </a:solidFill>
              <a:sym typeface="Symbol" panose="05050102010706020507" pitchFamily="18" charset="2"/>
            </a:endParaRPr>
          </a:p>
          <a:p>
            <a:pPr lvl="1"/>
            <a:r>
              <a:rPr lang="ru-RU" dirty="0">
                <a:solidFill>
                  <a:schemeClr val="bg1"/>
                </a:solidFill>
              </a:rPr>
              <a:t>весь набор (=градиент) -- </a:t>
            </a:r>
            <a:r>
              <a:rPr lang="en-US" dirty="0">
                <a:solidFill>
                  <a:schemeClr val="bg1"/>
                </a:solidFill>
              </a:rPr>
              <a:t>O(size(</a:t>
            </a:r>
            <a:r>
              <a:rPr lang="el-GR" dirty="0">
                <a:solidFill>
                  <a:schemeClr val="bg1"/>
                </a:solidFill>
              </a:rPr>
              <a:t>θ</a:t>
            </a:r>
            <a:r>
              <a:rPr lang="en-US" dirty="0">
                <a:solidFill>
                  <a:schemeClr val="bg1"/>
                </a:solidFill>
              </a:rPr>
              <a:t>)</a:t>
            </a:r>
            <a:r>
              <a:rPr lang="en-US" baseline="30000" dirty="0">
                <a:solidFill>
                  <a:schemeClr val="bg1"/>
                </a:solidFill>
              </a:rPr>
              <a:t>2</a:t>
            </a:r>
            <a:r>
              <a:rPr lang="en-US" dirty="0">
                <a:solidFill>
                  <a:schemeClr val="bg1"/>
                </a:solidFill>
                <a:sym typeface="Symbol" panose="05050102010706020507" pitchFamily="18" charset="2"/>
              </a:rPr>
              <a:t></a:t>
            </a:r>
            <a:r>
              <a:rPr lang="ru-RU" dirty="0">
                <a:solidFill>
                  <a:schemeClr val="bg1"/>
                </a:solidFill>
                <a:sym typeface="Symbol" panose="05050102010706020507" pitchFamily="18" charset="2"/>
              </a:rPr>
              <a:t>(размер картинки)</a:t>
            </a:r>
            <a:r>
              <a:rPr lang="en-US" dirty="0">
                <a:solidFill>
                  <a:schemeClr val="bg1"/>
                </a:solidFill>
                <a:sym typeface="Symbol" panose="05050102010706020507" pitchFamily="18" charset="2"/>
              </a:rPr>
              <a:t> n</a:t>
            </a:r>
            <a:r>
              <a:rPr lang="ru-RU" dirty="0">
                <a:solidFill>
                  <a:schemeClr val="bg1"/>
                </a:solidFill>
                <a:sym typeface="Symbol" panose="05050102010706020507" pitchFamily="18" charset="2"/>
              </a:rPr>
              <a:t>)</a:t>
            </a:r>
            <a:r>
              <a:rPr lang="en-US" dirty="0">
                <a:solidFill>
                  <a:schemeClr val="bg1"/>
                </a:solidFill>
                <a:sym typeface="Symbol" panose="05050102010706020507" pitchFamily="18" charset="2"/>
              </a:rPr>
              <a:t> </a:t>
            </a:r>
            <a:endParaRPr lang="ru-RU" dirty="0">
              <a:solidFill>
                <a:schemeClr val="bg1"/>
              </a:solidFill>
              <a:sym typeface="Symbol" panose="05050102010706020507" pitchFamily="18" charset="2"/>
            </a:endParaRPr>
          </a:p>
          <a:p>
            <a:pPr lvl="1"/>
            <a:r>
              <a:rPr lang="en-US" dirty="0">
                <a:solidFill>
                  <a:schemeClr val="bg1"/>
                </a:solidFill>
              </a:rPr>
              <a:t>size(</a:t>
            </a:r>
            <a:r>
              <a:rPr lang="ru-RU" dirty="0">
                <a:solidFill>
                  <a:schemeClr val="bg1"/>
                </a:solidFill>
                <a:sym typeface="Symbol" panose="05050102010706020507" pitchFamily="18" charset="2"/>
              </a:rPr>
              <a:t></a:t>
            </a:r>
            <a:r>
              <a:rPr lang="en-US" dirty="0">
                <a:solidFill>
                  <a:schemeClr val="bg1"/>
                </a:solidFill>
                <a:sym typeface="Symbol" panose="05050102010706020507" pitchFamily="18" charset="2"/>
              </a:rPr>
              <a:t>) ~ </a:t>
            </a:r>
            <a:r>
              <a:rPr lang="ru-RU" dirty="0">
                <a:solidFill>
                  <a:schemeClr val="bg1"/>
                </a:solidFill>
              </a:rPr>
              <a:t>100</a:t>
            </a:r>
            <a:r>
              <a:rPr lang="en-US" dirty="0">
                <a:solidFill>
                  <a:schemeClr val="bg1"/>
                </a:solidFill>
              </a:rPr>
              <a:t>M </a:t>
            </a:r>
            <a:r>
              <a:rPr lang="ru-RU" dirty="0">
                <a:solidFill>
                  <a:schemeClr val="bg1"/>
                </a:solidFill>
              </a:rPr>
              <a:t>чисел</a:t>
            </a:r>
            <a:r>
              <a:rPr lang="en-US" dirty="0">
                <a:solidFill>
                  <a:schemeClr val="bg1"/>
                </a:solidFill>
              </a:rPr>
              <a:t>, (</a:t>
            </a:r>
            <a:r>
              <a:rPr lang="ru-RU" dirty="0">
                <a:solidFill>
                  <a:schemeClr val="bg1"/>
                </a:solidFill>
              </a:rPr>
              <a:t>размер картинки</a:t>
            </a:r>
            <a:r>
              <a:rPr lang="en-US" dirty="0">
                <a:solidFill>
                  <a:schemeClr val="bg1"/>
                </a:solidFill>
              </a:rPr>
              <a:t>) ~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1</a:t>
            </a:r>
            <a:r>
              <a:rPr lang="ru-RU" dirty="0">
                <a:solidFill>
                  <a:schemeClr val="bg1"/>
                </a:solidFill>
              </a:rPr>
              <a:t>0</a:t>
            </a:r>
            <a:r>
              <a:rPr lang="en-US" dirty="0">
                <a:solidFill>
                  <a:schemeClr val="bg1"/>
                </a:solidFill>
              </a:rPr>
              <a:t>K </a:t>
            </a:r>
            <a:r>
              <a:rPr lang="ru-RU" dirty="0">
                <a:solidFill>
                  <a:schemeClr val="bg1"/>
                </a:solidFill>
              </a:rPr>
              <a:t>пикселей</a:t>
            </a:r>
            <a:r>
              <a:rPr lang="en-US" dirty="0">
                <a:solidFill>
                  <a:schemeClr val="bg1"/>
                </a:solidFill>
              </a:rPr>
              <a:t>, n ~</a:t>
            </a:r>
            <a:r>
              <a:rPr lang="ru-RU" dirty="0">
                <a:solidFill>
                  <a:schemeClr val="bg1"/>
                </a:solidFill>
              </a:rPr>
              <a:t> 1</a:t>
            </a:r>
            <a:r>
              <a:rPr lang="en-US" dirty="0">
                <a:solidFill>
                  <a:schemeClr val="bg1"/>
                </a:solidFill>
              </a:rPr>
              <a:t>0</a:t>
            </a:r>
            <a:r>
              <a:rPr lang="ru-RU" dirty="0">
                <a:solidFill>
                  <a:schemeClr val="bg1"/>
                </a:solidFill>
              </a:rPr>
              <a:t> штук ==</a:t>
            </a:r>
            <a:r>
              <a:rPr lang="en-US" dirty="0">
                <a:solidFill>
                  <a:schemeClr val="bg1"/>
                </a:solidFill>
              </a:rPr>
              <a:t>&gt; </a:t>
            </a:r>
            <a:r>
              <a:rPr lang="ru-RU" dirty="0">
                <a:solidFill>
                  <a:schemeClr val="bg1"/>
                </a:solidFill>
                <a:sym typeface="Symbol" panose="05050102010706020507" pitchFamily="18" charset="2"/>
              </a:rPr>
              <a:t>порядка 10</a:t>
            </a:r>
            <a:r>
              <a:rPr lang="ru-RU" baseline="30000" dirty="0">
                <a:solidFill>
                  <a:schemeClr val="bg1"/>
                </a:solidFill>
                <a:sym typeface="Symbol" panose="05050102010706020507" pitchFamily="18" charset="2"/>
              </a:rPr>
              <a:t>21</a:t>
            </a:r>
            <a:r>
              <a:rPr lang="ru-RU" dirty="0">
                <a:solidFill>
                  <a:schemeClr val="bg1"/>
                </a:solidFill>
              </a:rPr>
              <a:t> операций с плавающей точкой (</a:t>
            </a:r>
            <a:r>
              <a:rPr lang="en-US" dirty="0">
                <a:solidFill>
                  <a:schemeClr val="bg1"/>
                </a:solidFill>
              </a:rPr>
              <a:t>flop</a:t>
            </a:r>
            <a:r>
              <a:rPr lang="ru-RU" dirty="0">
                <a:solidFill>
                  <a:schemeClr val="bg1"/>
                </a:solidFill>
              </a:rPr>
              <a:t>)</a:t>
            </a:r>
          </a:p>
          <a:p>
            <a:pPr lvl="2"/>
            <a:r>
              <a:rPr lang="ru-RU" dirty="0">
                <a:solidFill>
                  <a:schemeClr val="bg1"/>
                </a:solidFill>
              </a:rPr>
              <a:t>топовые графические ускорители делают 10</a:t>
            </a:r>
            <a:r>
              <a:rPr lang="ru-RU" baseline="30000" dirty="0">
                <a:solidFill>
                  <a:schemeClr val="bg1"/>
                </a:solidFill>
              </a:rPr>
              <a:t>12</a:t>
            </a:r>
            <a:r>
              <a:rPr lang="ru-RU" dirty="0">
                <a:solidFill>
                  <a:schemeClr val="bg1"/>
                </a:solidFill>
              </a:rPr>
              <a:t>--10</a:t>
            </a:r>
            <a:r>
              <a:rPr lang="ru-RU" baseline="30000" dirty="0">
                <a:solidFill>
                  <a:schemeClr val="bg1"/>
                </a:solidFill>
              </a:rPr>
              <a:t>14</a:t>
            </a:r>
            <a:r>
              <a:rPr lang="en-US" dirty="0">
                <a:solidFill>
                  <a:schemeClr val="bg1"/>
                </a:solidFill>
              </a:rPr>
              <a:t> flop/sec, 1 </a:t>
            </a:r>
            <a:r>
              <a:rPr lang="ru-RU" dirty="0">
                <a:solidFill>
                  <a:schemeClr val="bg1"/>
                </a:solidFill>
              </a:rPr>
              <a:t>год = 3.15</a:t>
            </a:r>
            <a:r>
              <a:rPr lang="en-US" dirty="0">
                <a:solidFill>
                  <a:schemeClr val="bg1"/>
                </a:solidFill>
                <a:sym typeface="Symbol" panose="05050102010706020507" pitchFamily="18" charset="2"/>
              </a:rPr>
              <a:t>  </a:t>
            </a:r>
            <a:r>
              <a:rPr lang="ru-RU" dirty="0">
                <a:solidFill>
                  <a:schemeClr val="bg1"/>
                </a:solidFill>
              </a:rPr>
              <a:t>10</a:t>
            </a:r>
            <a:r>
              <a:rPr lang="ru-RU" baseline="30000" dirty="0">
                <a:solidFill>
                  <a:schemeClr val="bg1"/>
                </a:solidFill>
              </a:rPr>
              <a:t>6</a:t>
            </a:r>
            <a:r>
              <a:rPr lang="ru-RU" dirty="0">
                <a:solidFill>
                  <a:schemeClr val="bg1"/>
                </a:solidFill>
              </a:rPr>
              <a:t> секунд ==</a:t>
            </a:r>
            <a:r>
              <a:rPr lang="en-US" dirty="0">
                <a:solidFill>
                  <a:schemeClr val="bg1"/>
                </a:solidFill>
              </a:rPr>
              <a:t>&gt;</a:t>
            </a:r>
            <a:r>
              <a:rPr lang="ru-RU" dirty="0">
                <a:solidFill>
                  <a:schemeClr val="bg1"/>
                </a:solidFill>
              </a:rPr>
              <a:t> шаг по градиенту один раз в 10</a:t>
            </a:r>
            <a:r>
              <a:rPr lang="ru-RU" baseline="30000" dirty="0">
                <a:solidFill>
                  <a:schemeClr val="bg1"/>
                </a:solidFill>
              </a:rPr>
              <a:t>21</a:t>
            </a:r>
            <a:r>
              <a:rPr lang="ru-RU" dirty="0">
                <a:solidFill>
                  <a:schemeClr val="bg1"/>
                </a:solidFill>
              </a:rPr>
              <a:t>/10</a:t>
            </a:r>
            <a:r>
              <a:rPr lang="ru-RU" baseline="30000" dirty="0">
                <a:solidFill>
                  <a:schemeClr val="bg1"/>
                </a:solidFill>
              </a:rPr>
              <a:t>14</a:t>
            </a:r>
            <a:r>
              <a:rPr lang="ru-RU" dirty="0">
                <a:solidFill>
                  <a:schemeClr val="bg1"/>
                </a:solidFill>
              </a:rPr>
              <a:t>/(3.15</a:t>
            </a:r>
            <a:r>
              <a:rPr lang="en-US" dirty="0">
                <a:solidFill>
                  <a:schemeClr val="bg1"/>
                </a:solidFill>
                <a:sym typeface="Symbol" panose="05050102010706020507" pitchFamily="18" charset="2"/>
              </a:rPr>
              <a:t>  </a:t>
            </a:r>
            <a:r>
              <a:rPr lang="ru-RU" dirty="0">
                <a:solidFill>
                  <a:schemeClr val="bg1"/>
                </a:solidFill>
              </a:rPr>
              <a:t>10</a:t>
            </a:r>
            <a:r>
              <a:rPr lang="ru-RU" baseline="30000" dirty="0">
                <a:solidFill>
                  <a:schemeClr val="bg1"/>
                </a:solidFill>
              </a:rPr>
              <a:t>6</a:t>
            </a:r>
            <a:r>
              <a:rPr lang="ru-RU" dirty="0">
                <a:solidFill>
                  <a:schemeClr val="bg1"/>
                </a:solidFill>
              </a:rPr>
              <a:t>) = 3 года на одной карте</a:t>
            </a:r>
            <a:r>
              <a:rPr lang="en-US" dirty="0">
                <a:solidFill>
                  <a:schemeClr val="bg1"/>
                </a:solidFill>
              </a:rPr>
              <a:t> </a:t>
            </a:r>
            <a:endParaRPr lang="ru-RU" dirty="0">
              <a:solidFill>
                <a:schemeClr val="bg1"/>
              </a:solidFill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4501396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D0C593-F507-56CB-2ACF-F7F808EB4F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Сколько стоит вычисление градиента?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21B57B-242C-1537-31D0-677B5257A5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L(</a:t>
            </a:r>
            <a:r>
              <a:rPr lang="el-GR" dirty="0"/>
              <a:t>θ</a:t>
            </a:r>
            <a:r>
              <a:rPr lang="en-US" dirty="0"/>
              <a:t>)</a:t>
            </a:r>
            <a:r>
              <a:rPr lang="ru-RU" dirty="0"/>
              <a:t> стоит </a:t>
            </a:r>
            <a:r>
              <a:rPr lang="en-US" dirty="0"/>
              <a:t>O(size(</a:t>
            </a:r>
            <a:r>
              <a:rPr lang="el-GR" dirty="0"/>
              <a:t>θ</a:t>
            </a:r>
            <a:r>
              <a:rPr lang="en-US" dirty="0"/>
              <a:t>)</a:t>
            </a:r>
            <a:r>
              <a:rPr lang="en-US" dirty="0">
                <a:sym typeface="Symbol" panose="05050102010706020507" pitchFamily="18" charset="2"/>
              </a:rPr>
              <a:t></a:t>
            </a:r>
            <a:r>
              <a:rPr lang="ru-RU" dirty="0">
                <a:sym typeface="Symbol" panose="05050102010706020507" pitchFamily="18" charset="2"/>
              </a:rPr>
              <a:t>(размер картинки)</a:t>
            </a:r>
            <a:r>
              <a:rPr lang="en-US" dirty="0">
                <a:sym typeface="Symbol" panose="05050102010706020507" pitchFamily="18" charset="2"/>
              </a:rPr>
              <a:t></a:t>
            </a:r>
            <a:r>
              <a:rPr lang="ru-RU" dirty="0">
                <a:sym typeface="Symbol" panose="05050102010706020507" pitchFamily="18" charset="2"/>
              </a:rPr>
              <a:t>(число картинок))</a:t>
            </a:r>
          </a:p>
          <a:p>
            <a:pPr lvl="1"/>
            <a:r>
              <a:rPr lang="ru-RU" dirty="0">
                <a:sym typeface="Symbol" panose="05050102010706020507" pitchFamily="18" charset="2"/>
              </a:rPr>
              <a:t>Для скорости вместо всех картинок на каждом шаге по градиенту берут </a:t>
            </a:r>
            <a:r>
              <a:rPr lang="en-US" dirty="0">
                <a:sym typeface="Symbol" panose="05050102010706020507" pitchFamily="18" charset="2"/>
              </a:rPr>
              <a:t>n </a:t>
            </a:r>
            <a:r>
              <a:rPr lang="ru-RU" dirty="0">
                <a:sym typeface="Symbol" panose="05050102010706020507" pitchFamily="18" charset="2"/>
              </a:rPr>
              <a:t>картинок случайным образом</a:t>
            </a:r>
            <a:endParaRPr lang="en-US" dirty="0">
              <a:sym typeface="Symbol" panose="05050102010706020507" pitchFamily="18" charset="2"/>
            </a:endParaRPr>
          </a:p>
          <a:p>
            <a:r>
              <a:rPr lang="ru-RU" dirty="0">
                <a:solidFill>
                  <a:schemeClr val="bg1"/>
                </a:solidFill>
                <a:sym typeface="Symbol" panose="05050102010706020507" pitchFamily="18" charset="2"/>
              </a:rPr>
              <a:t>Метод конечных разностей слишком дорогой</a:t>
            </a:r>
          </a:p>
          <a:p>
            <a:pPr lvl="1"/>
            <a:r>
              <a:rPr lang="ru-RU" dirty="0">
                <a:solidFill>
                  <a:schemeClr val="bg1"/>
                </a:solidFill>
                <a:sym typeface="Symbol" panose="05050102010706020507" pitchFamily="18" charset="2"/>
              </a:rPr>
              <a:t>одна частная производная стоит </a:t>
            </a:r>
            <a:r>
              <a:rPr lang="en-US" dirty="0">
                <a:solidFill>
                  <a:schemeClr val="bg1"/>
                </a:solidFill>
              </a:rPr>
              <a:t>O(size(</a:t>
            </a:r>
            <a:r>
              <a:rPr lang="el-GR" dirty="0">
                <a:solidFill>
                  <a:schemeClr val="bg1"/>
                </a:solidFill>
              </a:rPr>
              <a:t>θ</a:t>
            </a:r>
            <a:r>
              <a:rPr lang="en-US" dirty="0">
                <a:solidFill>
                  <a:schemeClr val="bg1"/>
                </a:solidFill>
              </a:rPr>
              <a:t>)</a:t>
            </a:r>
            <a:r>
              <a:rPr lang="en-US" dirty="0">
                <a:solidFill>
                  <a:schemeClr val="bg1"/>
                </a:solidFill>
                <a:sym typeface="Symbol" panose="05050102010706020507" pitchFamily="18" charset="2"/>
              </a:rPr>
              <a:t></a:t>
            </a:r>
            <a:r>
              <a:rPr lang="ru-RU" dirty="0">
                <a:solidFill>
                  <a:schemeClr val="bg1"/>
                </a:solidFill>
                <a:sym typeface="Symbol" panose="05050102010706020507" pitchFamily="18" charset="2"/>
              </a:rPr>
              <a:t>(размер картинки)</a:t>
            </a:r>
            <a:r>
              <a:rPr lang="en-US" dirty="0">
                <a:solidFill>
                  <a:schemeClr val="bg1"/>
                </a:solidFill>
                <a:sym typeface="Symbol" panose="05050102010706020507" pitchFamily="18" charset="2"/>
              </a:rPr>
              <a:t> n</a:t>
            </a:r>
            <a:r>
              <a:rPr lang="ru-RU" dirty="0">
                <a:solidFill>
                  <a:schemeClr val="bg1"/>
                </a:solidFill>
                <a:sym typeface="Symbol" panose="05050102010706020507" pitchFamily="18" charset="2"/>
              </a:rPr>
              <a:t>)</a:t>
            </a:r>
            <a:r>
              <a:rPr lang="en-US" dirty="0">
                <a:solidFill>
                  <a:schemeClr val="bg1"/>
                </a:solidFill>
                <a:sym typeface="Symbol" panose="05050102010706020507" pitchFamily="18" charset="2"/>
              </a:rPr>
              <a:t> </a:t>
            </a:r>
            <a:endParaRPr lang="ru-RU" dirty="0">
              <a:solidFill>
                <a:schemeClr val="bg1"/>
              </a:solidFill>
              <a:sym typeface="Symbol" panose="05050102010706020507" pitchFamily="18" charset="2"/>
            </a:endParaRPr>
          </a:p>
          <a:p>
            <a:pPr lvl="1"/>
            <a:r>
              <a:rPr lang="ru-RU" dirty="0">
                <a:solidFill>
                  <a:schemeClr val="bg1"/>
                </a:solidFill>
              </a:rPr>
              <a:t>весь набор (=градиент) -- </a:t>
            </a:r>
            <a:r>
              <a:rPr lang="en-US" dirty="0">
                <a:solidFill>
                  <a:schemeClr val="bg1"/>
                </a:solidFill>
              </a:rPr>
              <a:t>O(size(</a:t>
            </a:r>
            <a:r>
              <a:rPr lang="el-GR" dirty="0">
                <a:solidFill>
                  <a:schemeClr val="bg1"/>
                </a:solidFill>
              </a:rPr>
              <a:t>θ</a:t>
            </a:r>
            <a:r>
              <a:rPr lang="en-US" dirty="0">
                <a:solidFill>
                  <a:schemeClr val="bg1"/>
                </a:solidFill>
              </a:rPr>
              <a:t>)</a:t>
            </a:r>
            <a:r>
              <a:rPr lang="en-US" baseline="30000" dirty="0">
                <a:solidFill>
                  <a:schemeClr val="bg1"/>
                </a:solidFill>
              </a:rPr>
              <a:t>2</a:t>
            </a:r>
            <a:r>
              <a:rPr lang="en-US" dirty="0">
                <a:solidFill>
                  <a:schemeClr val="bg1"/>
                </a:solidFill>
                <a:sym typeface="Symbol" panose="05050102010706020507" pitchFamily="18" charset="2"/>
              </a:rPr>
              <a:t></a:t>
            </a:r>
            <a:r>
              <a:rPr lang="ru-RU" dirty="0">
                <a:solidFill>
                  <a:schemeClr val="bg1"/>
                </a:solidFill>
                <a:sym typeface="Symbol" panose="05050102010706020507" pitchFamily="18" charset="2"/>
              </a:rPr>
              <a:t>(размер картинки)</a:t>
            </a:r>
            <a:r>
              <a:rPr lang="en-US" dirty="0">
                <a:solidFill>
                  <a:schemeClr val="bg1"/>
                </a:solidFill>
                <a:sym typeface="Symbol" panose="05050102010706020507" pitchFamily="18" charset="2"/>
              </a:rPr>
              <a:t> n</a:t>
            </a:r>
            <a:r>
              <a:rPr lang="ru-RU" dirty="0">
                <a:solidFill>
                  <a:schemeClr val="bg1"/>
                </a:solidFill>
                <a:sym typeface="Symbol" panose="05050102010706020507" pitchFamily="18" charset="2"/>
              </a:rPr>
              <a:t>)</a:t>
            </a:r>
            <a:r>
              <a:rPr lang="en-US" dirty="0">
                <a:solidFill>
                  <a:schemeClr val="bg1"/>
                </a:solidFill>
                <a:sym typeface="Symbol" panose="05050102010706020507" pitchFamily="18" charset="2"/>
              </a:rPr>
              <a:t> </a:t>
            </a:r>
            <a:endParaRPr lang="ru-RU" dirty="0">
              <a:solidFill>
                <a:schemeClr val="bg1"/>
              </a:solidFill>
              <a:sym typeface="Symbol" panose="05050102010706020507" pitchFamily="18" charset="2"/>
            </a:endParaRPr>
          </a:p>
          <a:p>
            <a:pPr lvl="1"/>
            <a:r>
              <a:rPr lang="en-US" dirty="0">
                <a:solidFill>
                  <a:schemeClr val="bg1"/>
                </a:solidFill>
              </a:rPr>
              <a:t>size(</a:t>
            </a:r>
            <a:r>
              <a:rPr lang="ru-RU" dirty="0">
                <a:solidFill>
                  <a:schemeClr val="bg1"/>
                </a:solidFill>
                <a:sym typeface="Symbol" panose="05050102010706020507" pitchFamily="18" charset="2"/>
              </a:rPr>
              <a:t></a:t>
            </a:r>
            <a:r>
              <a:rPr lang="en-US" dirty="0">
                <a:solidFill>
                  <a:schemeClr val="bg1"/>
                </a:solidFill>
                <a:sym typeface="Symbol" panose="05050102010706020507" pitchFamily="18" charset="2"/>
              </a:rPr>
              <a:t>) ~ </a:t>
            </a:r>
            <a:r>
              <a:rPr lang="ru-RU" dirty="0">
                <a:solidFill>
                  <a:schemeClr val="bg1"/>
                </a:solidFill>
              </a:rPr>
              <a:t>100</a:t>
            </a:r>
            <a:r>
              <a:rPr lang="en-US" dirty="0">
                <a:solidFill>
                  <a:schemeClr val="bg1"/>
                </a:solidFill>
              </a:rPr>
              <a:t>M </a:t>
            </a:r>
            <a:r>
              <a:rPr lang="ru-RU" dirty="0">
                <a:solidFill>
                  <a:schemeClr val="bg1"/>
                </a:solidFill>
              </a:rPr>
              <a:t>чисел</a:t>
            </a:r>
            <a:r>
              <a:rPr lang="en-US" dirty="0">
                <a:solidFill>
                  <a:schemeClr val="bg1"/>
                </a:solidFill>
              </a:rPr>
              <a:t>, (</a:t>
            </a:r>
            <a:r>
              <a:rPr lang="ru-RU" dirty="0">
                <a:solidFill>
                  <a:schemeClr val="bg1"/>
                </a:solidFill>
              </a:rPr>
              <a:t>размер картинки</a:t>
            </a:r>
            <a:r>
              <a:rPr lang="en-US" dirty="0">
                <a:solidFill>
                  <a:schemeClr val="bg1"/>
                </a:solidFill>
              </a:rPr>
              <a:t>) ~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1</a:t>
            </a:r>
            <a:r>
              <a:rPr lang="ru-RU" dirty="0">
                <a:solidFill>
                  <a:schemeClr val="bg1"/>
                </a:solidFill>
              </a:rPr>
              <a:t>0</a:t>
            </a:r>
            <a:r>
              <a:rPr lang="en-US" dirty="0">
                <a:solidFill>
                  <a:schemeClr val="bg1"/>
                </a:solidFill>
              </a:rPr>
              <a:t>K </a:t>
            </a:r>
            <a:r>
              <a:rPr lang="ru-RU" dirty="0">
                <a:solidFill>
                  <a:schemeClr val="bg1"/>
                </a:solidFill>
              </a:rPr>
              <a:t>пикселей</a:t>
            </a:r>
            <a:r>
              <a:rPr lang="en-US" dirty="0">
                <a:solidFill>
                  <a:schemeClr val="bg1"/>
                </a:solidFill>
              </a:rPr>
              <a:t>, n ~</a:t>
            </a:r>
            <a:r>
              <a:rPr lang="ru-RU" dirty="0">
                <a:solidFill>
                  <a:schemeClr val="bg1"/>
                </a:solidFill>
              </a:rPr>
              <a:t> 1</a:t>
            </a:r>
            <a:r>
              <a:rPr lang="en-US" dirty="0">
                <a:solidFill>
                  <a:schemeClr val="bg1"/>
                </a:solidFill>
              </a:rPr>
              <a:t>0</a:t>
            </a:r>
            <a:r>
              <a:rPr lang="ru-RU" dirty="0">
                <a:solidFill>
                  <a:schemeClr val="bg1"/>
                </a:solidFill>
              </a:rPr>
              <a:t> штук ==</a:t>
            </a:r>
            <a:r>
              <a:rPr lang="en-US" dirty="0">
                <a:solidFill>
                  <a:schemeClr val="bg1"/>
                </a:solidFill>
              </a:rPr>
              <a:t>&gt; </a:t>
            </a:r>
            <a:r>
              <a:rPr lang="ru-RU" dirty="0">
                <a:solidFill>
                  <a:schemeClr val="bg1"/>
                </a:solidFill>
                <a:sym typeface="Symbol" panose="05050102010706020507" pitchFamily="18" charset="2"/>
              </a:rPr>
              <a:t>порядка 10</a:t>
            </a:r>
            <a:r>
              <a:rPr lang="ru-RU" baseline="30000" dirty="0">
                <a:solidFill>
                  <a:schemeClr val="bg1"/>
                </a:solidFill>
                <a:sym typeface="Symbol" panose="05050102010706020507" pitchFamily="18" charset="2"/>
              </a:rPr>
              <a:t>21</a:t>
            </a:r>
            <a:r>
              <a:rPr lang="ru-RU" dirty="0">
                <a:solidFill>
                  <a:schemeClr val="bg1"/>
                </a:solidFill>
              </a:rPr>
              <a:t> операций с плавающей точкой (</a:t>
            </a:r>
            <a:r>
              <a:rPr lang="en-US" dirty="0">
                <a:solidFill>
                  <a:schemeClr val="bg1"/>
                </a:solidFill>
              </a:rPr>
              <a:t>flop</a:t>
            </a:r>
            <a:r>
              <a:rPr lang="ru-RU" dirty="0">
                <a:solidFill>
                  <a:schemeClr val="bg1"/>
                </a:solidFill>
              </a:rPr>
              <a:t>)</a:t>
            </a:r>
          </a:p>
          <a:p>
            <a:pPr lvl="2"/>
            <a:r>
              <a:rPr lang="ru-RU" dirty="0">
                <a:solidFill>
                  <a:schemeClr val="bg1"/>
                </a:solidFill>
              </a:rPr>
              <a:t>топовые графические ускорители делают 10</a:t>
            </a:r>
            <a:r>
              <a:rPr lang="ru-RU" baseline="30000" dirty="0">
                <a:solidFill>
                  <a:schemeClr val="bg1"/>
                </a:solidFill>
              </a:rPr>
              <a:t>12</a:t>
            </a:r>
            <a:r>
              <a:rPr lang="ru-RU" dirty="0">
                <a:solidFill>
                  <a:schemeClr val="bg1"/>
                </a:solidFill>
              </a:rPr>
              <a:t>--10</a:t>
            </a:r>
            <a:r>
              <a:rPr lang="ru-RU" baseline="30000" dirty="0">
                <a:solidFill>
                  <a:schemeClr val="bg1"/>
                </a:solidFill>
              </a:rPr>
              <a:t>14</a:t>
            </a:r>
            <a:r>
              <a:rPr lang="en-US" dirty="0">
                <a:solidFill>
                  <a:schemeClr val="bg1"/>
                </a:solidFill>
              </a:rPr>
              <a:t> flop/sec, 1 </a:t>
            </a:r>
            <a:r>
              <a:rPr lang="ru-RU" dirty="0">
                <a:solidFill>
                  <a:schemeClr val="bg1"/>
                </a:solidFill>
              </a:rPr>
              <a:t>год = 3.15</a:t>
            </a:r>
            <a:r>
              <a:rPr lang="en-US" dirty="0">
                <a:solidFill>
                  <a:schemeClr val="bg1"/>
                </a:solidFill>
                <a:sym typeface="Symbol" panose="05050102010706020507" pitchFamily="18" charset="2"/>
              </a:rPr>
              <a:t>  </a:t>
            </a:r>
            <a:r>
              <a:rPr lang="ru-RU" dirty="0">
                <a:solidFill>
                  <a:schemeClr val="bg1"/>
                </a:solidFill>
              </a:rPr>
              <a:t>10</a:t>
            </a:r>
            <a:r>
              <a:rPr lang="ru-RU" baseline="30000" dirty="0">
                <a:solidFill>
                  <a:schemeClr val="bg1"/>
                </a:solidFill>
              </a:rPr>
              <a:t>6</a:t>
            </a:r>
            <a:r>
              <a:rPr lang="ru-RU" dirty="0">
                <a:solidFill>
                  <a:schemeClr val="bg1"/>
                </a:solidFill>
              </a:rPr>
              <a:t> секунд ==</a:t>
            </a:r>
            <a:r>
              <a:rPr lang="en-US" dirty="0">
                <a:solidFill>
                  <a:schemeClr val="bg1"/>
                </a:solidFill>
              </a:rPr>
              <a:t>&gt;</a:t>
            </a:r>
            <a:r>
              <a:rPr lang="ru-RU" dirty="0">
                <a:solidFill>
                  <a:schemeClr val="bg1"/>
                </a:solidFill>
              </a:rPr>
              <a:t> шаг по градиенту один раз в 10</a:t>
            </a:r>
            <a:r>
              <a:rPr lang="ru-RU" baseline="30000" dirty="0">
                <a:solidFill>
                  <a:schemeClr val="bg1"/>
                </a:solidFill>
              </a:rPr>
              <a:t>21</a:t>
            </a:r>
            <a:r>
              <a:rPr lang="ru-RU" dirty="0">
                <a:solidFill>
                  <a:schemeClr val="bg1"/>
                </a:solidFill>
              </a:rPr>
              <a:t>/10</a:t>
            </a:r>
            <a:r>
              <a:rPr lang="ru-RU" baseline="30000" dirty="0">
                <a:solidFill>
                  <a:schemeClr val="bg1"/>
                </a:solidFill>
              </a:rPr>
              <a:t>14</a:t>
            </a:r>
            <a:r>
              <a:rPr lang="ru-RU" dirty="0">
                <a:solidFill>
                  <a:schemeClr val="bg1"/>
                </a:solidFill>
              </a:rPr>
              <a:t>/(3.15</a:t>
            </a:r>
            <a:r>
              <a:rPr lang="en-US" dirty="0">
                <a:solidFill>
                  <a:schemeClr val="bg1"/>
                </a:solidFill>
                <a:sym typeface="Symbol" panose="05050102010706020507" pitchFamily="18" charset="2"/>
              </a:rPr>
              <a:t>  </a:t>
            </a:r>
            <a:r>
              <a:rPr lang="ru-RU" dirty="0">
                <a:solidFill>
                  <a:schemeClr val="bg1"/>
                </a:solidFill>
              </a:rPr>
              <a:t>10</a:t>
            </a:r>
            <a:r>
              <a:rPr lang="ru-RU" baseline="30000" dirty="0">
                <a:solidFill>
                  <a:schemeClr val="bg1"/>
                </a:solidFill>
              </a:rPr>
              <a:t>6</a:t>
            </a:r>
            <a:r>
              <a:rPr lang="ru-RU" dirty="0">
                <a:solidFill>
                  <a:schemeClr val="bg1"/>
                </a:solidFill>
              </a:rPr>
              <a:t>) = 3 года на одной карте</a:t>
            </a:r>
            <a:r>
              <a:rPr lang="en-US" dirty="0">
                <a:solidFill>
                  <a:schemeClr val="bg1"/>
                </a:solidFill>
              </a:rPr>
              <a:t> </a:t>
            </a:r>
            <a:endParaRPr lang="ru-RU" dirty="0">
              <a:solidFill>
                <a:schemeClr val="bg1"/>
              </a:solidFill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4774116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D0C593-F507-56CB-2ACF-F7F808EB4F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Сколько стоит вычисление градиента?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21B57B-242C-1537-31D0-677B5257A5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L(</a:t>
            </a:r>
            <a:r>
              <a:rPr lang="el-GR" dirty="0"/>
              <a:t>θ</a:t>
            </a:r>
            <a:r>
              <a:rPr lang="en-US" dirty="0"/>
              <a:t>)</a:t>
            </a:r>
            <a:r>
              <a:rPr lang="ru-RU" dirty="0"/>
              <a:t> стоит </a:t>
            </a:r>
            <a:r>
              <a:rPr lang="en-US" dirty="0"/>
              <a:t>O(size(</a:t>
            </a:r>
            <a:r>
              <a:rPr lang="el-GR" dirty="0"/>
              <a:t>θ</a:t>
            </a:r>
            <a:r>
              <a:rPr lang="en-US" dirty="0"/>
              <a:t>)</a:t>
            </a:r>
            <a:r>
              <a:rPr lang="en-US" dirty="0">
                <a:sym typeface="Symbol" panose="05050102010706020507" pitchFamily="18" charset="2"/>
              </a:rPr>
              <a:t></a:t>
            </a:r>
            <a:r>
              <a:rPr lang="ru-RU" dirty="0">
                <a:sym typeface="Symbol" panose="05050102010706020507" pitchFamily="18" charset="2"/>
              </a:rPr>
              <a:t>(размер картинки)</a:t>
            </a:r>
            <a:r>
              <a:rPr lang="en-US" dirty="0">
                <a:sym typeface="Symbol" panose="05050102010706020507" pitchFamily="18" charset="2"/>
              </a:rPr>
              <a:t></a:t>
            </a:r>
            <a:r>
              <a:rPr lang="ru-RU" dirty="0">
                <a:sym typeface="Symbol" panose="05050102010706020507" pitchFamily="18" charset="2"/>
              </a:rPr>
              <a:t>(число картинок))</a:t>
            </a:r>
          </a:p>
          <a:p>
            <a:pPr lvl="1"/>
            <a:r>
              <a:rPr lang="ru-RU" dirty="0">
                <a:sym typeface="Symbol" panose="05050102010706020507" pitchFamily="18" charset="2"/>
              </a:rPr>
              <a:t>Для скорости вместо всех картинок на каждом шаге по градиенту берут </a:t>
            </a:r>
            <a:r>
              <a:rPr lang="en-US" dirty="0">
                <a:sym typeface="Symbol" panose="05050102010706020507" pitchFamily="18" charset="2"/>
              </a:rPr>
              <a:t>n </a:t>
            </a:r>
            <a:r>
              <a:rPr lang="ru-RU" dirty="0">
                <a:sym typeface="Symbol" panose="05050102010706020507" pitchFamily="18" charset="2"/>
              </a:rPr>
              <a:t>картинок случайным образом</a:t>
            </a:r>
            <a:endParaRPr lang="en-US" dirty="0">
              <a:sym typeface="Symbol" panose="05050102010706020507" pitchFamily="18" charset="2"/>
            </a:endParaRPr>
          </a:p>
          <a:p>
            <a:r>
              <a:rPr lang="ru-RU" dirty="0">
                <a:sym typeface="Symbol" panose="05050102010706020507" pitchFamily="18" charset="2"/>
              </a:rPr>
              <a:t>Метод конечных разностей слишком дорогой</a:t>
            </a:r>
          </a:p>
          <a:p>
            <a:pPr lvl="1"/>
            <a:r>
              <a:rPr lang="ru-RU" dirty="0">
                <a:solidFill>
                  <a:schemeClr val="bg1"/>
                </a:solidFill>
                <a:sym typeface="Symbol" panose="05050102010706020507" pitchFamily="18" charset="2"/>
              </a:rPr>
              <a:t>одна частная производная стоит </a:t>
            </a:r>
            <a:r>
              <a:rPr lang="en-US" dirty="0">
                <a:solidFill>
                  <a:schemeClr val="bg1"/>
                </a:solidFill>
              </a:rPr>
              <a:t>O(size(</a:t>
            </a:r>
            <a:r>
              <a:rPr lang="el-GR" dirty="0">
                <a:solidFill>
                  <a:schemeClr val="bg1"/>
                </a:solidFill>
              </a:rPr>
              <a:t>θ</a:t>
            </a:r>
            <a:r>
              <a:rPr lang="en-US" dirty="0">
                <a:solidFill>
                  <a:schemeClr val="bg1"/>
                </a:solidFill>
              </a:rPr>
              <a:t>)</a:t>
            </a:r>
            <a:r>
              <a:rPr lang="en-US" dirty="0">
                <a:solidFill>
                  <a:schemeClr val="bg1"/>
                </a:solidFill>
                <a:sym typeface="Symbol" panose="05050102010706020507" pitchFamily="18" charset="2"/>
              </a:rPr>
              <a:t></a:t>
            </a:r>
            <a:r>
              <a:rPr lang="ru-RU" dirty="0">
                <a:solidFill>
                  <a:schemeClr val="bg1"/>
                </a:solidFill>
                <a:sym typeface="Symbol" panose="05050102010706020507" pitchFamily="18" charset="2"/>
              </a:rPr>
              <a:t>(размер картинки)</a:t>
            </a:r>
            <a:r>
              <a:rPr lang="en-US" dirty="0">
                <a:solidFill>
                  <a:schemeClr val="bg1"/>
                </a:solidFill>
                <a:sym typeface="Symbol" panose="05050102010706020507" pitchFamily="18" charset="2"/>
              </a:rPr>
              <a:t> n</a:t>
            </a:r>
            <a:r>
              <a:rPr lang="ru-RU" dirty="0">
                <a:solidFill>
                  <a:schemeClr val="bg1"/>
                </a:solidFill>
                <a:sym typeface="Symbol" panose="05050102010706020507" pitchFamily="18" charset="2"/>
              </a:rPr>
              <a:t>)</a:t>
            </a:r>
            <a:r>
              <a:rPr lang="en-US" dirty="0">
                <a:solidFill>
                  <a:schemeClr val="bg1"/>
                </a:solidFill>
                <a:sym typeface="Symbol" panose="05050102010706020507" pitchFamily="18" charset="2"/>
              </a:rPr>
              <a:t> </a:t>
            </a:r>
            <a:endParaRPr lang="ru-RU" dirty="0">
              <a:solidFill>
                <a:schemeClr val="bg1"/>
              </a:solidFill>
              <a:sym typeface="Symbol" panose="05050102010706020507" pitchFamily="18" charset="2"/>
            </a:endParaRPr>
          </a:p>
          <a:p>
            <a:pPr lvl="1"/>
            <a:r>
              <a:rPr lang="ru-RU" dirty="0">
                <a:solidFill>
                  <a:schemeClr val="bg1"/>
                </a:solidFill>
              </a:rPr>
              <a:t>весь набор (=градиент) -- </a:t>
            </a:r>
            <a:r>
              <a:rPr lang="en-US" dirty="0">
                <a:solidFill>
                  <a:schemeClr val="bg1"/>
                </a:solidFill>
              </a:rPr>
              <a:t>O(size(</a:t>
            </a:r>
            <a:r>
              <a:rPr lang="el-GR" dirty="0">
                <a:solidFill>
                  <a:schemeClr val="bg1"/>
                </a:solidFill>
              </a:rPr>
              <a:t>θ</a:t>
            </a:r>
            <a:r>
              <a:rPr lang="en-US" dirty="0">
                <a:solidFill>
                  <a:schemeClr val="bg1"/>
                </a:solidFill>
              </a:rPr>
              <a:t>)</a:t>
            </a:r>
            <a:r>
              <a:rPr lang="en-US" baseline="30000" dirty="0">
                <a:solidFill>
                  <a:schemeClr val="bg1"/>
                </a:solidFill>
              </a:rPr>
              <a:t>2</a:t>
            </a:r>
            <a:r>
              <a:rPr lang="en-US" dirty="0">
                <a:solidFill>
                  <a:schemeClr val="bg1"/>
                </a:solidFill>
                <a:sym typeface="Symbol" panose="05050102010706020507" pitchFamily="18" charset="2"/>
              </a:rPr>
              <a:t></a:t>
            </a:r>
            <a:r>
              <a:rPr lang="ru-RU" dirty="0">
                <a:solidFill>
                  <a:schemeClr val="bg1"/>
                </a:solidFill>
                <a:sym typeface="Symbol" panose="05050102010706020507" pitchFamily="18" charset="2"/>
              </a:rPr>
              <a:t>(размер картинки)</a:t>
            </a:r>
            <a:r>
              <a:rPr lang="en-US" dirty="0">
                <a:solidFill>
                  <a:schemeClr val="bg1"/>
                </a:solidFill>
                <a:sym typeface="Symbol" panose="05050102010706020507" pitchFamily="18" charset="2"/>
              </a:rPr>
              <a:t> n</a:t>
            </a:r>
            <a:r>
              <a:rPr lang="ru-RU" dirty="0">
                <a:solidFill>
                  <a:schemeClr val="bg1"/>
                </a:solidFill>
                <a:sym typeface="Symbol" panose="05050102010706020507" pitchFamily="18" charset="2"/>
              </a:rPr>
              <a:t>)</a:t>
            </a:r>
            <a:r>
              <a:rPr lang="en-US" dirty="0">
                <a:solidFill>
                  <a:schemeClr val="bg1"/>
                </a:solidFill>
                <a:sym typeface="Symbol" panose="05050102010706020507" pitchFamily="18" charset="2"/>
              </a:rPr>
              <a:t> </a:t>
            </a:r>
            <a:endParaRPr lang="ru-RU" dirty="0">
              <a:solidFill>
                <a:schemeClr val="bg1"/>
              </a:solidFill>
              <a:sym typeface="Symbol" panose="05050102010706020507" pitchFamily="18" charset="2"/>
            </a:endParaRPr>
          </a:p>
          <a:p>
            <a:pPr lvl="1"/>
            <a:r>
              <a:rPr lang="en-US" dirty="0">
                <a:solidFill>
                  <a:schemeClr val="bg1"/>
                </a:solidFill>
              </a:rPr>
              <a:t>size(</a:t>
            </a:r>
            <a:r>
              <a:rPr lang="ru-RU" dirty="0">
                <a:solidFill>
                  <a:schemeClr val="bg1"/>
                </a:solidFill>
                <a:sym typeface="Symbol" panose="05050102010706020507" pitchFamily="18" charset="2"/>
              </a:rPr>
              <a:t></a:t>
            </a:r>
            <a:r>
              <a:rPr lang="en-US" dirty="0">
                <a:solidFill>
                  <a:schemeClr val="bg1"/>
                </a:solidFill>
                <a:sym typeface="Symbol" panose="05050102010706020507" pitchFamily="18" charset="2"/>
              </a:rPr>
              <a:t>) ~ </a:t>
            </a:r>
            <a:r>
              <a:rPr lang="ru-RU" dirty="0">
                <a:solidFill>
                  <a:schemeClr val="bg1"/>
                </a:solidFill>
              </a:rPr>
              <a:t>100</a:t>
            </a:r>
            <a:r>
              <a:rPr lang="en-US" dirty="0">
                <a:solidFill>
                  <a:schemeClr val="bg1"/>
                </a:solidFill>
              </a:rPr>
              <a:t>M </a:t>
            </a:r>
            <a:r>
              <a:rPr lang="ru-RU" dirty="0">
                <a:solidFill>
                  <a:schemeClr val="bg1"/>
                </a:solidFill>
              </a:rPr>
              <a:t>чисел</a:t>
            </a:r>
            <a:r>
              <a:rPr lang="en-US" dirty="0">
                <a:solidFill>
                  <a:schemeClr val="bg1"/>
                </a:solidFill>
              </a:rPr>
              <a:t>, (</a:t>
            </a:r>
            <a:r>
              <a:rPr lang="ru-RU" dirty="0">
                <a:solidFill>
                  <a:schemeClr val="bg1"/>
                </a:solidFill>
              </a:rPr>
              <a:t>размер картинки</a:t>
            </a:r>
            <a:r>
              <a:rPr lang="en-US" dirty="0">
                <a:solidFill>
                  <a:schemeClr val="bg1"/>
                </a:solidFill>
              </a:rPr>
              <a:t>) ~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1</a:t>
            </a:r>
            <a:r>
              <a:rPr lang="ru-RU" dirty="0">
                <a:solidFill>
                  <a:schemeClr val="bg1"/>
                </a:solidFill>
              </a:rPr>
              <a:t>0</a:t>
            </a:r>
            <a:r>
              <a:rPr lang="en-US" dirty="0">
                <a:solidFill>
                  <a:schemeClr val="bg1"/>
                </a:solidFill>
              </a:rPr>
              <a:t>K </a:t>
            </a:r>
            <a:r>
              <a:rPr lang="ru-RU" dirty="0">
                <a:solidFill>
                  <a:schemeClr val="bg1"/>
                </a:solidFill>
              </a:rPr>
              <a:t>пикселей</a:t>
            </a:r>
            <a:r>
              <a:rPr lang="en-US" dirty="0">
                <a:solidFill>
                  <a:schemeClr val="bg1"/>
                </a:solidFill>
              </a:rPr>
              <a:t>, n ~</a:t>
            </a:r>
            <a:r>
              <a:rPr lang="ru-RU" dirty="0">
                <a:solidFill>
                  <a:schemeClr val="bg1"/>
                </a:solidFill>
              </a:rPr>
              <a:t> 1</a:t>
            </a:r>
            <a:r>
              <a:rPr lang="en-US" dirty="0">
                <a:solidFill>
                  <a:schemeClr val="bg1"/>
                </a:solidFill>
              </a:rPr>
              <a:t>0</a:t>
            </a:r>
            <a:r>
              <a:rPr lang="ru-RU" dirty="0">
                <a:solidFill>
                  <a:schemeClr val="bg1"/>
                </a:solidFill>
              </a:rPr>
              <a:t> штук ==</a:t>
            </a:r>
            <a:r>
              <a:rPr lang="en-US" dirty="0">
                <a:solidFill>
                  <a:schemeClr val="bg1"/>
                </a:solidFill>
              </a:rPr>
              <a:t>&gt; </a:t>
            </a:r>
            <a:r>
              <a:rPr lang="ru-RU" dirty="0">
                <a:solidFill>
                  <a:schemeClr val="bg1"/>
                </a:solidFill>
                <a:sym typeface="Symbol" panose="05050102010706020507" pitchFamily="18" charset="2"/>
              </a:rPr>
              <a:t>порядка 10</a:t>
            </a:r>
            <a:r>
              <a:rPr lang="ru-RU" baseline="30000" dirty="0">
                <a:solidFill>
                  <a:schemeClr val="bg1"/>
                </a:solidFill>
                <a:sym typeface="Symbol" panose="05050102010706020507" pitchFamily="18" charset="2"/>
              </a:rPr>
              <a:t>21</a:t>
            </a:r>
            <a:r>
              <a:rPr lang="ru-RU" dirty="0">
                <a:solidFill>
                  <a:schemeClr val="bg1"/>
                </a:solidFill>
              </a:rPr>
              <a:t> операций с плавающей точкой (</a:t>
            </a:r>
            <a:r>
              <a:rPr lang="en-US" dirty="0">
                <a:solidFill>
                  <a:schemeClr val="bg1"/>
                </a:solidFill>
              </a:rPr>
              <a:t>flop</a:t>
            </a:r>
            <a:r>
              <a:rPr lang="ru-RU" dirty="0">
                <a:solidFill>
                  <a:schemeClr val="bg1"/>
                </a:solidFill>
              </a:rPr>
              <a:t>)</a:t>
            </a:r>
          </a:p>
          <a:p>
            <a:pPr lvl="2"/>
            <a:r>
              <a:rPr lang="ru-RU" dirty="0">
                <a:solidFill>
                  <a:schemeClr val="bg1"/>
                </a:solidFill>
              </a:rPr>
              <a:t>топовые графические ускорители делают 10</a:t>
            </a:r>
            <a:r>
              <a:rPr lang="ru-RU" baseline="30000" dirty="0">
                <a:solidFill>
                  <a:schemeClr val="bg1"/>
                </a:solidFill>
              </a:rPr>
              <a:t>12</a:t>
            </a:r>
            <a:r>
              <a:rPr lang="ru-RU" dirty="0">
                <a:solidFill>
                  <a:schemeClr val="bg1"/>
                </a:solidFill>
              </a:rPr>
              <a:t>--10</a:t>
            </a:r>
            <a:r>
              <a:rPr lang="ru-RU" baseline="30000" dirty="0">
                <a:solidFill>
                  <a:schemeClr val="bg1"/>
                </a:solidFill>
              </a:rPr>
              <a:t>14</a:t>
            </a:r>
            <a:r>
              <a:rPr lang="en-US" dirty="0">
                <a:solidFill>
                  <a:schemeClr val="bg1"/>
                </a:solidFill>
              </a:rPr>
              <a:t> flop/sec, 1 </a:t>
            </a:r>
            <a:r>
              <a:rPr lang="ru-RU" dirty="0">
                <a:solidFill>
                  <a:schemeClr val="bg1"/>
                </a:solidFill>
              </a:rPr>
              <a:t>год = 3.15</a:t>
            </a:r>
            <a:r>
              <a:rPr lang="en-US" dirty="0">
                <a:solidFill>
                  <a:schemeClr val="bg1"/>
                </a:solidFill>
                <a:sym typeface="Symbol" panose="05050102010706020507" pitchFamily="18" charset="2"/>
              </a:rPr>
              <a:t>  </a:t>
            </a:r>
            <a:r>
              <a:rPr lang="ru-RU" dirty="0">
                <a:solidFill>
                  <a:schemeClr val="bg1"/>
                </a:solidFill>
              </a:rPr>
              <a:t>10</a:t>
            </a:r>
            <a:r>
              <a:rPr lang="ru-RU" baseline="30000" dirty="0">
                <a:solidFill>
                  <a:schemeClr val="bg1"/>
                </a:solidFill>
              </a:rPr>
              <a:t>6</a:t>
            </a:r>
            <a:r>
              <a:rPr lang="ru-RU" dirty="0">
                <a:solidFill>
                  <a:schemeClr val="bg1"/>
                </a:solidFill>
              </a:rPr>
              <a:t> секунд ==</a:t>
            </a:r>
            <a:r>
              <a:rPr lang="en-US" dirty="0">
                <a:solidFill>
                  <a:schemeClr val="bg1"/>
                </a:solidFill>
              </a:rPr>
              <a:t>&gt;</a:t>
            </a:r>
            <a:r>
              <a:rPr lang="ru-RU" dirty="0">
                <a:solidFill>
                  <a:schemeClr val="bg1"/>
                </a:solidFill>
              </a:rPr>
              <a:t> шаг по градиенту один раз в 10</a:t>
            </a:r>
            <a:r>
              <a:rPr lang="ru-RU" baseline="30000" dirty="0">
                <a:solidFill>
                  <a:schemeClr val="bg1"/>
                </a:solidFill>
              </a:rPr>
              <a:t>21</a:t>
            </a:r>
            <a:r>
              <a:rPr lang="ru-RU" dirty="0">
                <a:solidFill>
                  <a:schemeClr val="bg1"/>
                </a:solidFill>
              </a:rPr>
              <a:t>/10</a:t>
            </a:r>
            <a:r>
              <a:rPr lang="ru-RU" baseline="30000" dirty="0">
                <a:solidFill>
                  <a:schemeClr val="bg1"/>
                </a:solidFill>
              </a:rPr>
              <a:t>14</a:t>
            </a:r>
            <a:r>
              <a:rPr lang="ru-RU" dirty="0">
                <a:solidFill>
                  <a:schemeClr val="bg1"/>
                </a:solidFill>
              </a:rPr>
              <a:t>/(3.15</a:t>
            </a:r>
            <a:r>
              <a:rPr lang="en-US" dirty="0">
                <a:solidFill>
                  <a:schemeClr val="bg1"/>
                </a:solidFill>
                <a:sym typeface="Symbol" panose="05050102010706020507" pitchFamily="18" charset="2"/>
              </a:rPr>
              <a:t>  </a:t>
            </a:r>
            <a:r>
              <a:rPr lang="ru-RU" dirty="0">
                <a:solidFill>
                  <a:schemeClr val="bg1"/>
                </a:solidFill>
              </a:rPr>
              <a:t>10</a:t>
            </a:r>
            <a:r>
              <a:rPr lang="ru-RU" baseline="30000" dirty="0">
                <a:solidFill>
                  <a:schemeClr val="bg1"/>
                </a:solidFill>
              </a:rPr>
              <a:t>6</a:t>
            </a:r>
            <a:r>
              <a:rPr lang="ru-RU" dirty="0">
                <a:solidFill>
                  <a:schemeClr val="bg1"/>
                </a:solidFill>
              </a:rPr>
              <a:t>) = 3 года на одной карте</a:t>
            </a:r>
            <a:r>
              <a:rPr lang="en-US" dirty="0">
                <a:solidFill>
                  <a:schemeClr val="bg1"/>
                </a:solidFill>
              </a:rPr>
              <a:t> </a:t>
            </a:r>
            <a:endParaRPr lang="ru-RU" dirty="0">
              <a:solidFill>
                <a:schemeClr val="bg1"/>
              </a:solidFill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333639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566DA-D086-4C7B-8F15-4A1FE5F9E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82B394-2750-4F02-84E6-87B1F98DDD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C721DE-DBA5-4AA6-9C4E-964BC34510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" y="142875"/>
            <a:ext cx="12077700" cy="657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87703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D0C593-F507-56CB-2ACF-F7F808EB4F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Сколько стоит вычисление градиента?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21B57B-242C-1537-31D0-677B5257A5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L(</a:t>
            </a:r>
            <a:r>
              <a:rPr lang="el-GR" dirty="0"/>
              <a:t>θ</a:t>
            </a:r>
            <a:r>
              <a:rPr lang="en-US" dirty="0"/>
              <a:t>)</a:t>
            </a:r>
            <a:r>
              <a:rPr lang="ru-RU" dirty="0"/>
              <a:t> стоит </a:t>
            </a:r>
            <a:r>
              <a:rPr lang="en-US" dirty="0"/>
              <a:t>O(size(</a:t>
            </a:r>
            <a:r>
              <a:rPr lang="el-GR" dirty="0"/>
              <a:t>θ</a:t>
            </a:r>
            <a:r>
              <a:rPr lang="en-US" dirty="0"/>
              <a:t>)</a:t>
            </a:r>
            <a:r>
              <a:rPr lang="en-US" dirty="0">
                <a:sym typeface="Symbol" panose="05050102010706020507" pitchFamily="18" charset="2"/>
              </a:rPr>
              <a:t></a:t>
            </a:r>
            <a:r>
              <a:rPr lang="ru-RU" dirty="0">
                <a:sym typeface="Symbol" panose="05050102010706020507" pitchFamily="18" charset="2"/>
              </a:rPr>
              <a:t>(размер картинки)</a:t>
            </a:r>
            <a:r>
              <a:rPr lang="en-US" dirty="0">
                <a:sym typeface="Symbol" panose="05050102010706020507" pitchFamily="18" charset="2"/>
              </a:rPr>
              <a:t></a:t>
            </a:r>
            <a:r>
              <a:rPr lang="ru-RU" dirty="0">
                <a:sym typeface="Symbol" panose="05050102010706020507" pitchFamily="18" charset="2"/>
              </a:rPr>
              <a:t>(число картинок))</a:t>
            </a:r>
          </a:p>
          <a:p>
            <a:pPr lvl="1"/>
            <a:r>
              <a:rPr lang="ru-RU" dirty="0">
                <a:sym typeface="Symbol" panose="05050102010706020507" pitchFamily="18" charset="2"/>
              </a:rPr>
              <a:t>Для скорости вместо всех картинок на каждом шаге по градиенту берут </a:t>
            </a:r>
            <a:r>
              <a:rPr lang="en-US" dirty="0">
                <a:sym typeface="Symbol" panose="05050102010706020507" pitchFamily="18" charset="2"/>
              </a:rPr>
              <a:t>n </a:t>
            </a:r>
            <a:r>
              <a:rPr lang="ru-RU" dirty="0">
                <a:sym typeface="Symbol" panose="05050102010706020507" pitchFamily="18" charset="2"/>
              </a:rPr>
              <a:t>картинок случайным образом</a:t>
            </a:r>
            <a:endParaRPr lang="en-US" dirty="0">
              <a:sym typeface="Symbol" panose="05050102010706020507" pitchFamily="18" charset="2"/>
            </a:endParaRPr>
          </a:p>
          <a:p>
            <a:r>
              <a:rPr lang="ru-RU" dirty="0">
                <a:sym typeface="Symbol" panose="05050102010706020507" pitchFamily="18" charset="2"/>
              </a:rPr>
              <a:t>Метод конечных разностей слишком дорогой</a:t>
            </a:r>
          </a:p>
          <a:p>
            <a:pPr lvl="1"/>
            <a:r>
              <a:rPr lang="ru-RU" dirty="0">
                <a:sym typeface="Symbol" panose="05050102010706020507" pitchFamily="18" charset="2"/>
              </a:rPr>
              <a:t>одна частная производная стоит </a:t>
            </a:r>
            <a:r>
              <a:rPr lang="en-US" dirty="0"/>
              <a:t>O(size(</a:t>
            </a:r>
            <a:r>
              <a:rPr lang="el-GR" dirty="0"/>
              <a:t>θ</a:t>
            </a:r>
            <a:r>
              <a:rPr lang="en-US" dirty="0"/>
              <a:t>)</a:t>
            </a:r>
            <a:r>
              <a:rPr lang="en-US" dirty="0">
                <a:sym typeface="Symbol" panose="05050102010706020507" pitchFamily="18" charset="2"/>
              </a:rPr>
              <a:t></a:t>
            </a:r>
            <a:r>
              <a:rPr lang="ru-RU" dirty="0">
                <a:sym typeface="Symbol" panose="05050102010706020507" pitchFamily="18" charset="2"/>
              </a:rPr>
              <a:t>(размер картинки)</a:t>
            </a:r>
            <a:r>
              <a:rPr lang="en-US" dirty="0">
                <a:sym typeface="Symbol" panose="05050102010706020507" pitchFamily="18" charset="2"/>
              </a:rPr>
              <a:t> n</a:t>
            </a:r>
            <a:r>
              <a:rPr lang="ru-RU" dirty="0">
                <a:sym typeface="Symbol" panose="05050102010706020507" pitchFamily="18" charset="2"/>
              </a:rPr>
              <a:t>)</a:t>
            </a:r>
            <a:r>
              <a:rPr lang="en-US" dirty="0">
                <a:sym typeface="Symbol" panose="05050102010706020507" pitchFamily="18" charset="2"/>
              </a:rPr>
              <a:t> </a:t>
            </a:r>
            <a:endParaRPr lang="ru-RU" dirty="0">
              <a:sym typeface="Symbol" panose="05050102010706020507" pitchFamily="18" charset="2"/>
            </a:endParaRPr>
          </a:p>
          <a:p>
            <a:pPr lvl="1"/>
            <a:r>
              <a:rPr lang="ru-RU" dirty="0">
                <a:solidFill>
                  <a:schemeClr val="bg1"/>
                </a:solidFill>
              </a:rPr>
              <a:t>весь набор (=градиент) -- </a:t>
            </a:r>
            <a:r>
              <a:rPr lang="en-US" dirty="0">
                <a:solidFill>
                  <a:schemeClr val="bg1"/>
                </a:solidFill>
              </a:rPr>
              <a:t>O(size(</a:t>
            </a:r>
            <a:r>
              <a:rPr lang="el-GR" dirty="0">
                <a:solidFill>
                  <a:schemeClr val="bg1"/>
                </a:solidFill>
              </a:rPr>
              <a:t>θ</a:t>
            </a:r>
            <a:r>
              <a:rPr lang="en-US" dirty="0">
                <a:solidFill>
                  <a:schemeClr val="bg1"/>
                </a:solidFill>
              </a:rPr>
              <a:t>)</a:t>
            </a:r>
            <a:r>
              <a:rPr lang="en-US" baseline="30000" dirty="0">
                <a:solidFill>
                  <a:schemeClr val="bg1"/>
                </a:solidFill>
              </a:rPr>
              <a:t>2</a:t>
            </a:r>
            <a:r>
              <a:rPr lang="en-US" dirty="0">
                <a:solidFill>
                  <a:schemeClr val="bg1"/>
                </a:solidFill>
                <a:sym typeface="Symbol" panose="05050102010706020507" pitchFamily="18" charset="2"/>
              </a:rPr>
              <a:t></a:t>
            </a:r>
            <a:r>
              <a:rPr lang="ru-RU" dirty="0">
                <a:solidFill>
                  <a:schemeClr val="bg1"/>
                </a:solidFill>
                <a:sym typeface="Symbol" panose="05050102010706020507" pitchFamily="18" charset="2"/>
              </a:rPr>
              <a:t>(размер картинки)</a:t>
            </a:r>
            <a:r>
              <a:rPr lang="en-US" dirty="0">
                <a:solidFill>
                  <a:schemeClr val="bg1"/>
                </a:solidFill>
                <a:sym typeface="Symbol" panose="05050102010706020507" pitchFamily="18" charset="2"/>
              </a:rPr>
              <a:t> n</a:t>
            </a:r>
            <a:r>
              <a:rPr lang="ru-RU" dirty="0">
                <a:solidFill>
                  <a:schemeClr val="bg1"/>
                </a:solidFill>
                <a:sym typeface="Symbol" panose="05050102010706020507" pitchFamily="18" charset="2"/>
              </a:rPr>
              <a:t>)</a:t>
            </a:r>
            <a:r>
              <a:rPr lang="en-US" dirty="0">
                <a:solidFill>
                  <a:schemeClr val="bg1"/>
                </a:solidFill>
                <a:sym typeface="Symbol" panose="05050102010706020507" pitchFamily="18" charset="2"/>
              </a:rPr>
              <a:t> </a:t>
            </a:r>
            <a:endParaRPr lang="ru-RU" dirty="0">
              <a:solidFill>
                <a:schemeClr val="bg1"/>
              </a:solidFill>
              <a:sym typeface="Symbol" panose="05050102010706020507" pitchFamily="18" charset="2"/>
            </a:endParaRPr>
          </a:p>
          <a:p>
            <a:pPr lvl="1"/>
            <a:r>
              <a:rPr lang="en-US" dirty="0">
                <a:solidFill>
                  <a:schemeClr val="bg1"/>
                </a:solidFill>
              </a:rPr>
              <a:t>size(</a:t>
            </a:r>
            <a:r>
              <a:rPr lang="ru-RU" dirty="0">
                <a:solidFill>
                  <a:schemeClr val="bg1"/>
                </a:solidFill>
                <a:sym typeface="Symbol" panose="05050102010706020507" pitchFamily="18" charset="2"/>
              </a:rPr>
              <a:t></a:t>
            </a:r>
            <a:r>
              <a:rPr lang="en-US" dirty="0">
                <a:solidFill>
                  <a:schemeClr val="bg1"/>
                </a:solidFill>
                <a:sym typeface="Symbol" panose="05050102010706020507" pitchFamily="18" charset="2"/>
              </a:rPr>
              <a:t>) ~ </a:t>
            </a:r>
            <a:r>
              <a:rPr lang="ru-RU" dirty="0">
                <a:solidFill>
                  <a:schemeClr val="bg1"/>
                </a:solidFill>
              </a:rPr>
              <a:t>100</a:t>
            </a:r>
            <a:r>
              <a:rPr lang="en-US" dirty="0">
                <a:solidFill>
                  <a:schemeClr val="bg1"/>
                </a:solidFill>
              </a:rPr>
              <a:t>M </a:t>
            </a:r>
            <a:r>
              <a:rPr lang="ru-RU" dirty="0">
                <a:solidFill>
                  <a:schemeClr val="bg1"/>
                </a:solidFill>
              </a:rPr>
              <a:t>чисел</a:t>
            </a:r>
            <a:r>
              <a:rPr lang="en-US" dirty="0">
                <a:solidFill>
                  <a:schemeClr val="bg1"/>
                </a:solidFill>
              </a:rPr>
              <a:t>, (</a:t>
            </a:r>
            <a:r>
              <a:rPr lang="ru-RU" dirty="0">
                <a:solidFill>
                  <a:schemeClr val="bg1"/>
                </a:solidFill>
              </a:rPr>
              <a:t>размер картинки</a:t>
            </a:r>
            <a:r>
              <a:rPr lang="en-US" dirty="0">
                <a:solidFill>
                  <a:schemeClr val="bg1"/>
                </a:solidFill>
              </a:rPr>
              <a:t>) ~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1</a:t>
            </a:r>
            <a:r>
              <a:rPr lang="ru-RU" dirty="0">
                <a:solidFill>
                  <a:schemeClr val="bg1"/>
                </a:solidFill>
              </a:rPr>
              <a:t>0</a:t>
            </a:r>
            <a:r>
              <a:rPr lang="en-US" dirty="0">
                <a:solidFill>
                  <a:schemeClr val="bg1"/>
                </a:solidFill>
              </a:rPr>
              <a:t>K </a:t>
            </a:r>
            <a:r>
              <a:rPr lang="ru-RU" dirty="0">
                <a:solidFill>
                  <a:schemeClr val="bg1"/>
                </a:solidFill>
              </a:rPr>
              <a:t>пикселей</a:t>
            </a:r>
            <a:r>
              <a:rPr lang="en-US" dirty="0">
                <a:solidFill>
                  <a:schemeClr val="bg1"/>
                </a:solidFill>
              </a:rPr>
              <a:t>, n ~</a:t>
            </a:r>
            <a:r>
              <a:rPr lang="ru-RU" dirty="0">
                <a:solidFill>
                  <a:schemeClr val="bg1"/>
                </a:solidFill>
              </a:rPr>
              <a:t> 1</a:t>
            </a:r>
            <a:r>
              <a:rPr lang="en-US" dirty="0">
                <a:solidFill>
                  <a:schemeClr val="bg1"/>
                </a:solidFill>
              </a:rPr>
              <a:t>0</a:t>
            </a:r>
            <a:r>
              <a:rPr lang="ru-RU" dirty="0">
                <a:solidFill>
                  <a:schemeClr val="bg1"/>
                </a:solidFill>
              </a:rPr>
              <a:t> штук ==</a:t>
            </a:r>
            <a:r>
              <a:rPr lang="en-US" dirty="0">
                <a:solidFill>
                  <a:schemeClr val="bg1"/>
                </a:solidFill>
              </a:rPr>
              <a:t>&gt; </a:t>
            </a:r>
            <a:r>
              <a:rPr lang="ru-RU" dirty="0">
                <a:solidFill>
                  <a:schemeClr val="bg1"/>
                </a:solidFill>
                <a:sym typeface="Symbol" panose="05050102010706020507" pitchFamily="18" charset="2"/>
              </a:rPr>
              <a:t>порядка 10</a:t>
            </a:r>
            <a:r>
              <a:rPr lang="ru-RU" baseline="30000" dirty="0">
                <a:solidFill>
                  <a:schemeClr val="bg1"/>
                </a:solidFill>
                <a:sym typeface="Symbol" panose="05050102010706020507" pitchFamily="18" charset="2"/>
              </a:rPr>
              <a:t>21</a:t>
            </a:r>
            <a:r>
              <a:rPr lang="ru-RU" dirty="0">
                <a:solidFill>
                  <a:schemeClr val="bg1"/>
                </a:solidFill>
              </a:rPr>
              <a:t> операций с плавающей точкой (</a:t>
            </a:r>
            <a:r>
              <a:rPr lang="en-US" dirty="0">
                <a:solidFill>
                  <a:schemeClr val="bg1"/>
                </a:solidFill>
              </a:rPr>
              <a:t>flop</a:t>
            </a:r>
            <a:r>
              <a:rPr lang="ru-RU" dirty="0">
                <a:solidFill>
                  <a:schemeClr val="bg1"/>
                </a:solidFill>
              </a:rPr>
              <a:t>)</a:t>
            </a:r>
          </a:p>
          <a:p>
            <a:pPr lvl="2"/>
            <a:r>
              <a:rPr lang="ru-RU" dirty="0">
                <a:solidFill>
                  <a:schemeClr val="bg1"/>
                </a:solidFill>
              </a:rPr>
              <a:t>топовые графические ускорители делают 10</a:t>
            </a:r>
            <a:r>
              <a:rPr lang="ru-RU" baseline="30000" dirty="0">
                <a:solidFill>
                  <a:schemeClr val="bg1"/>
                </a:solidFill>
              </a:rPr>
              <a:t>12</a:t>
            </a:r>
            <a:r>
              <a:rPr lang="ru-RU" dirty="0">
                <a:solidFill>
                  <a:schemeClr val="bg1"/>
                </a:solidFill>
              </a:rPr>
              <a:t>--10</a:t>
            </a:r>
            <a:r>
              <a:rPr lang="ru-RU" baseline="30000" dirty="0">
                <a:solidFill>
                  <a:schemeClr val="bg1"/>
                </a:solidFill>
              </a:rPr>
              <a:t>14</a:t>
            </a:r>
            <a:r>
              <a:rPr lang="en-US" dirty="0">
                <a:solidFill>
                  <a:schemeClr val="bg1"/>
                </a:solidFill>
              </a:rPr>
              <a:t> flop/sec, 1 </a:t>
            </a:r>
            <a:r>
              <a:rPr lang="ru-RU" dirty="0">
                <a:solidFill>
                  <a:schemeClr val="bg1"/>
                </a:solidFill>
              </a:rPr>
              <a:t>год = 3.15</a:t>
            </a:r>
            <a:r>
              <a:rPr lang="en-US" dirty="0">
                <a:solidFill>
                  <a:schemeClr val="bg1"/>
                </a:solidFill>
                <a:sym typeface="Symbol" panose="05050102010706020507" pitchFamily="18" charset="2"/>
              </a:rPr>
              <a:t>  </a:t>
            </a:r>
            <a:r>
              <a:rPr lang="ru-RU" dirty="0">
                <a:solidFill>
                  <a:schemeClr val="bg1"/>
                </a:solidFill>
              </a:rPr>
              <a:t>10</a:t>
            </a:r>
            <a:r>
              <a:rPr lang="ru-RU" baseline="30000" dirty="0">
                <a:solidFill>
                  <a:schemeClr val="bg1"/>
                </a:solidFill>
              </a:rPr>
              <a:t>6</a:t>
            </a:r>
            <a:r>
              <a:rPr lang="ru-RU" dirty="0">
                <a:solidFill>
                  <a:schemeClr val="bg1"/>
                </a:solidFill>
              </a:rPr>
              <a:t> секунд ==</a:t>
            </a:r>
            <a:r>
              <a:rPr lang="en-US" dirty="0">
                <a:solidFill>
                  <a:schemeClr val="bg1"/>
                </a:solidFill>
              </a:rPr>
              <a:t>&gt;</a:t>
            </a:r>
            <a:r>
              <a:rPr lang="ru-RU" dirty="0">
                <a:solidFill>
                  <a:schemeClr val="bg1"/>
                </a:solidFill>
              </a:rPr>
              <a:t> шаг по градиенту один раз в 10</a:t>
            </a:r>
            <a:r>
              <a:rPr lang="ru-RU" baseline="30000" dirty="0">
                <a:solidFill>
                  <a:schemeClr val="bg1"/>
                </a:solidFill>
              </a:rPr>
              <a:t>21</a:t>
            </a:r>
            <a:r>
              <a:rPr lang="ru-RU" dirty="0">
                <a:solidFill>
                  <a:schemeClr val="bg1"/>
                </a:solidFill>
              </a:rPr>
              <a:t>/10</a:t>
            </a:r>
            <a:r>
              <a:rPr lang="ru-RU" baseline="30000" dirty="0">
                <a:solidFill>
                  <a:schemeClr val="bg1"/>
                </a:solidFill>
              </a:rPr>
              <a:t>14</a:t>
            </a:r>
            <a:r>
              <a:rPr lang="ru-RU" dirty="0">
                <a:solidFill>
                  <a:schemeClr val="bg1"/>
                </a:solidFill>
              </a:rPr>
              <a:t>/(3.15</a:t>
            </a:r>
            <a:r>
              <a:rPr lang="en-US" dirty="0">
                <a:solidFill>
                  <a:schemeClr val="bg1"/>
                </a:solidFill>
                <a:sym typeface="Symbol" panose="05050102010706020507" pitchFamily="18" charset="2"/>
              </a:rPr>
              <a:t>  </a:t>
            </a:r>
            <a:r>
              <a:rPr lang="ru-RU" dirty="0">
                <a:solidFill>
                  <a:schemeClr val="bg1"/>
                </a:solidFill>
              </a:rPr>
              <a:t>10</a:t>
            </a:r>
            <a:r>
              <a:rPr lang="ru-RU" baseline="30000" dirty="0">
                <a:solidFill>
                  <a:schemeClr val="bg1"/>
                </a:solidFill>
              </a:rPr>
              <a:t>6</a:t>
            </a:r>
            <a:r>
              <a:rPr lang="ru-RU" dirty="0">
                <a:solidFill>
                  <a:schemeClr val="bg1"/>
                </a:solidFill>
              </a:rPr>
              <a:t>) = 3 года на одной карте</a:t>
            </a:r>
            <a:r>
              <a:rPr lang="en-US" dirty="0">
                <a:solidFill>
                  <a:schemeClr val="bg1"/>
                </a:solidFill>
              </a:rPr>
              <a:t> </a:t>
            </a:r>
            <a:endParaRPr lang="ru-RU" dirty="0">
              <a:solidFill>
                <a:schemeClr val="bg1"/>
              </a:solidFill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7259637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D0C593-F507-56CB-2ACF-F7F808EB4F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Сколько стоит вычисление градиента?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21B57B-242C-1537-31D0-677B5257A5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L(</a:t>
            </a:r>
            <a:r>
              <a:rPr lang="el-GR" dirty="0"/>
              <a:t>θ</a:t>
            </a:r>
            <a:r>
              <a:rPr lang="en-US" dirty="0"/>
              <a:t>)</a:t>
            </a:r>
            <a:r>
              <a:rPr lang="ru-RU" dirty="0"/>
              <a:t> стоит </a:t>
            </a:r>
            <a:r>
              <a:rPr lang="en-US" dirty="0"/>
              <a:t>O(size(</a:t>
            </a:r>
            <a:r>
              <a:rPr lang="el-GR" dirty="0"/>
              <a:t>θ</a:t>
            </a:r>
            <a:r>
              <a:rPr lang="en-US" dirty="0"/>
              <a:t>)</a:t>
            </a:r>
            <a:r>
              <a:rPr lang="en-US" dirty="0">
                <a:sym typeface="Symbol" panose="05050102010706020507" pitchFamily="18" charset="2"/>
              </a:rPr>
              <a:t></a:t>
            </a:r>
            <a:r>
              <a:rPr lang="ru-RU" dirty="0">
                <a:sym typeface="Symbol" panose="05050102010706020507" pitchFamily="18" charset="2"/>
              </a:rPr>
              <a:t>(размер картинки)</a:t>
            </a:r>
            <a:r>
              <a:rPr lang="en-US" dirty="0">
                <a:sym typeface="Symbol" panose="05050102010706020507" pitchFamily="18" charset="2"/>
              </a:rPr>
              <a:t></a:t>
            </a:r>
            <a:r>
              <a:rPr lang="ru-RU" dirty="0">
                <a:sym typeface="Symbol" panose="05050102010706020507" pitchFamily="18" charset="2"/>
              </a:rPr>
              <a:t>(число картинок))</a:t>
            </a:r>
          </a:p>
          <a:p>
            <a:pPr lvl="1"/>
            <a:r>
              <a:rPr lang="ru-RU" dirty="0">
                <a:sym typeface="Symbol" panose="05050102010706020507" pitchFamily="18" charset="2"/>
              </a:rPr>
              <a:t>Для скорости вместо всех картинок на каждом шаге по градиенту берут </a:t>
            </a:r>
            <a:r>
              <a:rPr lang="en-US" dirty="0">
                <a:sym typeface="Symbol" panose="05050102010706020507" pitchFamily="18" charset="2"/>
              </a:rPr>
              <a:t>n </a:t>
            </a:r>
            <a:r>
              <a:rPr lang="ru-RU" dirty="0">
                <a:sym typeface="Symbol" panose="05050102010706020507" pitchFamily="18" charset="2"/>
              </a:rPr>
              <a:t>картинок случайным образом</a:t>
            </a:r>
            <a:endParaRPr lang="en-US" dirty="0">
              <a:sym typeface="Symbol" panose="05050102010706020507" pitchFamily="18" charset="2"/>
            </a:endParaRPr>
          </a:p>
          <a:p>
            <a:r>
              <a:rPr lang="ru-RU" dirty="0">
                <a:sym typeface="Symbol" panose="05050102010706020507" pitchFamily="18" charset="2"/>
              </a:rPr>
              <a:t>Метод конечных разностей слишком дорогой</a:t>
            </a:r>
          </a:p>
          <a:p>
            <a:pPr lvl="1"/>
            <a:r>
              <a:rPr lang="ru-RU" dirty="0">
                <a:sym typeface="Symbol" panose="05050102010706020507" pitchFamily="18" charset="2"/>
              </a:rPr>
              <a:t>одна частная производная стоит </a:t>
            </a:r>
            <a:r>
              <a:rPr lang="en-US" dirty="0"/>
              <a:t>O(size(</a:t>
            </a:r>
            <a:r>
              <a:rPr lang="el-GR" dirty="0"/>
              <a:t>θ</a:t>
            </a:r>
            <a:r>
              <a:rPr lang="en-US" dirty="0"/>
              <a:t>)</a:t>
            </a:r>
            <a:r>
              <a:rPr lang="en-US" dirty="0">
                <a:sym typeface="Symbol" panose="05050102010706020507" pitchFamily="18" charset="2"/>
              </a:rPr>
              <a:t></a:t>
            </a:r>
            <a:r>
              <a:rPr lang="ru-RU" dirty="0">
                <a:sym typeface="Symbol" panose="05050102010706020507" pitchFamily="18" charset="2"/>
              </a:rPr>
              <a:t>(размер картинки)</a:t>
            </a:r>
            <a:r>
              <a:rPr lang="en-US" dirty="0">
                <a:sym typeface="Symbol" panose="05050102010706020507" pitchFamily="18" charset="2"/>
              </a:rPr>
              <a:t> n</a:t>
            </a:r>
            <a:r>
              <a:rPr lang="ru-RU" dirty="0">
                <a:sym typeface="Symbol" panose="05050102010706020507" pitchFamily="18" charset="2"/>
              </a:rPr>
              <a:t>)</a:t>
            </a:r>
            <a:r>
              <a:rPr lang="en-US" dirty="0">
                <a:sym typeface="Symbol" panose="05050102010706020507" pitchFamily="18" charset="2"/>
              </a:rPr>
              <a:t> </a:t>
            </a:r>
            <a:endParaRPr lang="ru-RU" dirty="0">
              <a:sym typeface="Symbol" panose="05050102010706020507" pitchFamily="18" charset="2"/>
            </a:endParaRPr>
          </a:p>
          <a:p>
            <a:pPr lvl="1"/>
            <a:r>
              <a:rPr lang="ru-RU" dirty="0"/>
              <a:t>весь набор (=градиент) -- </a:t>
            </a:r>
            <a:r>
              <a:rPr lang="en-US" dirty="0"/>
              <a:t>O(size(</a:t>
            </a:r>
            <a:r>
              <a:rPr lang="el-GR" dirty="0"/>
              <a:t>θ</a:t>
            </a:r>
            <a:r>
              <a:rPr lang="en-US" dirty="0"/>
              <a:t>)</a:t>
            </a:r>
            <a:r>
              <a:rPr lang="en-US" baseline="30000" dirty="0"/>
              <a:t>2</a:t>
            </a:r>
            <a:r>
              <a:rPr lang="en-US" dirty="0">
                <a:sym typeface="Symbol" panose="05050102010706020507" pitchFamily="18" charset="2"/>
              </a:rPr>
              <a:t></a:t>
            </a:r>
            <a:r>
              <a:rPr lang="ru-RU" dirty="0">
                <a:sym typeface="Symbol" panose="05050102010706020507" pitchFamily="18" charset="2"/>
              </a:rPr>
              <a:t>(размер картинки)</a:t>
            </a:r>
            <a:r>
              <a:rPr lang="en-US" dirty="0">
                <a:sym typeface="Symbol" panose="05050102010706020507" pitchFamily="18" charset="2"/>
              </a:rPr>
              <a:t> n</a:t>
            </a:r>
            <a:r>
              <a:rPr lang="ru-RU" dirty="0">
                <a:sym typeface="Symbol" panose="05050102010706020507" pitchFamily="18" charset="2"/>
              </a:rPr>
              <a:t>)</a:t>
            </a:r>
            <a:r>
              <a:rPr lang="en-US" dirty="0">
                <a:sym typeface="Symbol" panose="05050102010706020507" pitchFamily="18" charset="2"/>
              </a:rPr>
              <a:t> </a:t>
            </a:r>
            <a:endParaRPr lang="ru-RU" dirty="0">
              <a:sym typeface="Symbol" panose="05050102010706020507" pitchFamily="18" charset="2"/>
            </a:endParaRPr>
          </a:p>
          <a:p>
            <a:pPr lvl="1"/>
            <a:r>
              <a:rPr lang="en-US" dirty="0">
                <a:solidFill>
                  <a:schemeClr val="bg1"/>
                </a:solidFill>
              </a:rPr>
              <a:t>size(</a:t>
            </a:r>
            <a:r>
              <a:rPr lang="ru-RU" dirty="0">
                <a:solidFill>
                  <a:schemeClr val="bg1"/>
                </a:solidFill>
                <a:sym typeface="Symbol" panose="05050102010706020507" pitchFamily="18" charset="2"/>
              </a:rPr>
              <a:t></a:t>
            </a:r>
            <a:r>
              <a:rPr lang="en-US" dirty="0">
                <a:solidFill>
                  <a:schemeClr val="bg1"/>
                </a:solidFill>
                <a:sym typeface="Symbol" panose="05050102010706020507" pitchFamily="18" charset="2"/>
              </a:rPr>
              <a:t>) ~ </a:t>
            </a:r>
            <a:r>
              <a:rPr lang="ru-RU" dirty="0">
                <a:solidFill>
                  <a:schemeClr val="bg1"/>
                </a:solidFill>
              </a:rPr>
              <a:t>100</a:t>
            </a:r>
            <a:r>
              <a:rPr lang="en-US" dirty="0">
                <a:solidFill>
                  <a:schemeClr val="bg1"/>
                </a:solidFill>
              </a:rPr>
              <a:t>M </a:t>
            </a:r>
            <a:r>
              <a:rPr lang="ru-RU" dirty="0">
                <a:solidFill>
                  <a:schemeClr val="bg1"/>
                </a:solidFill>
              </a:rPr>
              <a:t>чисел</a:t>
            </a:r>
            <a:r>
              <a:rPr lang="en-US" dirty="0">
                <a:solidFill>
                  <a:schemeClr val="bg1"/>
                </a:solidFill>
              </a:rPr>
              <a:t>, (</a:t>
            </a:r>
            <a:r>
              <a:rPr lang="ru-RU" dirty="0">
                <a:solidFill>
                  <a:schemeClr val="bg1"/>
                </a:solidFill>
              </a:rPr>
              <a:t>размер картинки</a:t>
            </a:r>
            <a:r>
              <a:rPr lang="en-US" dirty="0">
                <a:solidFill>
                  <a:schemeClr val="bg1"/>
                </a:solidFill>
              </a:rPr>
              <a:t>) ~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1</a:t>
            </a:r>
            <a:r>
              <a:rPr lang="ru-RU" dirty="0">
                <a:solidFill>
                  <a:schemeClr val="bg1"/>
                </a:solidFill>
              </a:rPr>
              <a:t>0</a:t>
            </a:r>
            <a:r>
              <a:rPr lang="en-US" dirty="0">
                <a:solidFill>
                  <a:schemeClr val="bg1"/>
                </a:solidFill>
              </a:rPr>
              <a:t>K </a:t>
            </a:r>
            <a:r>
              <a:rPr lang="ru-RU" dirty="0">
                <a:solidFill>
                  <a:schemeClr val="bg1"/>
                </a:solidFill>
              </a:rPr>
              <a:t>пикселей</a:t>
            </a:r>
            <a:r>
              <a:rPr lang="en-US" dirty="0">
                <a:solidFill>
                  <a:schemeClr val="bg1"/>
                </a:solidFill>
              </a:rPr>
              <a:t>, n ~</a:t>
            </a:r>
            <a:r>
              <a:rPr lang="ru-RU" dirty="0">
                <a:solidFill>
                  <a:schemeClr val="bg1"/>
                </a:solidFill>
              </a:rPr>
              <a:t> 1</a:t>
            </a:r>
            <a:r>
              <a:rPr lang="en-US" dirty="0">
                <a:solidFill>
                  <a:schemeClr val="bg1"/>
                </a:solidFill>
              </a:rPr>
              <a:t>0</a:t>
            </a:r>
            <a:r>
              <a:rPr lang="ru-RU" dirty="0">
                <a:solidFill>
                  <a:schemeClr val="bg1"/>
                </a:solidFill>
              </a:rPr>
              <a:t> штук ==</a:t>
            </a:r>
            <a:r>
              <a:rPr lang="en-US" dirty="0">
                <a:solidFill>
                  <a:schemeClr val="bg1"/>
                </a:solidFill>
              </a:rPr>
              <a:t>&gt; </a:t>
            </a:r>
            <a:r>
              <a:rPr lang="ru-RU" dirty="0">
                <a:solidFill>
                  <a:schemeClr val="bg1"/>
                </a:solidFill>
                <a:sym typeface="Symbol" panose="05050102010706020507" pitchFamily="18" charset="2"/>
              </a:rPr>
              <a:t>порядка 10</a:t>
            </a:r>
            <a:r>
              <a:rPr lang="ru-RU" baseline="30000" dirty="0">
                <a:solidFill>
                  <a:schemeClr val="bg1"/>
                </a:solidFill>
                <a:sym typeface="Symbol" panose="05050102010706020507" pitchFamily="18" charset="2"/>
              </a:rPr>
              <a:t>21</a:t>
            </a:r>
            <a:r>
              <a:rPr lang="ru-RU" dirty="0">
                <a:solidFill>
                  <a:schemeClr val="bg1"/>
                </a:solidFill>
              </a:rPr>
              <a:t> операций с плавающей точкой (</a:t>
            </a:r>
            <a:r>
              <a:rPr lang="en-US" dirty="0">
                <a:solidFill>
                  <a:schemeClr val="bg1"/>
                </a:solidFill>
              </a:rPr>
              <a:t>flop</a:t>
            </a:r>
            <a:r>
              <a:rPr lang="ru-RU" dirty="0">
                <a:solidFill>
                  <a:schemeClr val="bg1"/>
                </a:solidFill>
              </a:rPr>
              <a:t>)</a:t>
            </a:r>
          </a:p>
          <a:p>
            <a:pPr lvl="2"/>
            <a:r>
              <a:rPr lang="ru-RU" dirty="0">
                <a:solidFill>
                  <a:schemeClr val="bg1"/>
                </a:solidFill>
              </a:rPr>
              <a:t>топовые графические ускорители делают 10</a:t>
            </a:r>
            <a:r>
              <a:rPr lang="ru-RU" baseline="30000" dirty="0">
                <a:solidFill>
                  <a:schemeClr val="bg1"/>
                </a:solidFill>
              </a:rPr>
              <a:t>12</a:t>
            </a:r>
            <a:r>
              <a:rPr lang="ru-RU" dirty="0">
                <a:solidFill>
                  <a:schemeClr val="bg1"/>
                </a:solidFill>
              </a:rPr>
              <a:t>--10</a:t>
            </a:r>
            <a:r>
              <a:rPr lang="ru-RU" baseline="30000" dirty="0">
                <a:solidFill>
                  <a:schemeClr val="bg1"/>
                </a:solidFill>
              </a:rPr>
              <a:t>14</a:t>
            </a:r>
            <a:r>
              <a:rPr lang="en-US" dirty="0">
                <a:solidFill>
                  <a:schemeClr val="bg1"/>
                </a:solidFill>
              </a:rPr>
              <a:t> flop/sec, 1 </a:t>
            </a:r>
            <a:r>
              <a:rPr lang="ru-RU" dirty="0">
                <a:solidFill>
                  <a:schemeClr val="bg1"/>
                </a:solidFill>
              </a:rPr>
              <a:t>год = 3.15</a:t>
            </a:r>
            <a:r>
              <a:rPr lang="en-US" dirty="0">
                <a:solidFill>
                  <a:schemeClr val="bg1"/>
                </a:solidFill>
                <a:sym typeface="Symbol" panose="05050102010706020507" pitchFamily="18" charset="2"/>
              </a:rPr>
              <a:t>  </a:t>
            </a:r>
            <a:r>
              <a:rPr lang="ru-RU" dirty="0">
                <a:solidFill>
                  <a:schemeClr val="bg1"/>
                </a:solidFill>
              </a:rPr>
              <a:t>10</a:t>
            </a:r>
            <a:r>
              <a:rPr lang="ru-RU" baseline="30000" dirty="0">
                <a:solidFill>
                  <a:schemeClr val="bg1"/>
                </a:solidFill>
              </a:rPr>
              <a:t>6</a:t>
            </a:r>
            <a:r>
              <a:rPr lang="ru-RU" dirty="0">
                <a:solidFill>
                  <a:schemeClr val="bg1"/>
                </a:solidFill>
              </a:rPr>
              <a:t> секунд ==</a:t>
            </a:r>
            <a:r>
              <a:rPr lang="en-US" dirty="0">
                <a:solidFill>
                  <a:schemeClr val="bg1"/>
                </a:solidFill>
              </a:rPr>
              <a:t>&gt;</a:t>
            </a:r>
            <a:r>
              <a:rPr lang="ru-RU" dirty="0">
                <a:solidFill>
                  <a:schemeClr val="bg1"/>
                </a:solidFill>
              </a:rPr>
              <a:t> шаг по градиенту один раз в 10</a:t>
            </a:r>
            <a:r>
              <a:rPr lang="ru-RU" baseline="30000" dirty="0">
                <a:solidFill>
                  <a:schemeClr val="bg1"/>
                </a:solidFill>
              </a:rPr>
              <a:t>21</a:t>
            </a:r>
            <a:r>
              <a:rPr lang="ru-RU" dirty="0">
                <a:solidFill>
                  <a:schemeClr val="bg1"/>
                </a:solidFill>
              </a:rPr>
              <a:t>/10</a:t>
            </a:r>
            <a:r>
              <a:rPr lang="ru-RU" baseline="30000" dirty="0">
                <a:solidFill>
                  <a:schemeClr val="bg1"/>
                </a:solidFill>
              </a:rPr>
              <a:t>14</a:t>
            </a:r>
            <a:r>
              <a:rPr lang="ru-RU" dirty="0">
                <a:solidFill>
                  <a:schemeClr val="bg1"/>
                </a:solidFill>
              </a:rPr>
              <a:t>/(3.15</a:t>
            </a:r>
            <a:r>
              <a:rPr lang="en-US" dirty="0">
                <a:solidFill>
                  <a:schemeClr val="bg1"/>
                </a:solidFill>
                <a:sym typeface="Symbol" panose="05050102010706020507" pitchFamily="18" charset="2"/>
              </a:rPr>
              <a:t>  </a:t>
            </a:r>
            <a:r>
              <a:rPr lang="ru-RU" dirty="0">
                <a:solidFill>
                  <a:schemeClr val="bg1"/>
                </a:solidFill>
              </a:rPr>
              <a:t>10</a:t>
            </a:r>
            <a:r>
              <a:rPr lang="ru-RU" baseline="30000" dirty="0">
                <a:solidFill>
                  <a:schemeClr val="bg1"/>
                </a:solidFill>
              </a:rPr>
              <a:t>6</a:t>
            </a:r>
            <a:r>
              <a:rPr lang="ru-RU" dirty="0">
                <a:solidFill>
                  <a:schemeClr val="bg1"/>
                </a:solidFill>
              </a:rPr>
              <a:t>) = 3 года на одной карте</a:t>
            </a:r>
            <a:r>
              <a:rPr lang="en-US" dirty="0">
                <a:solidFill>
                  <a:schemeClr val="bg1"/>
                </a:solidFill>
              </a:rPr>
              <a:t> </a:t>
            </a:r>
            <a:endParaRPr lang="ru-RU" dirty="0">
              <a:solidFill>
                <a:schemeClr val="bg1"/>
              </a:solidFill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093868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D0C593-F507-56CB-2ACF-F7F808EB4F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Сколько стоит вычисление градиента?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21B57B-242C-1537-31D0-677B5257A5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L(</a:t>
            </a:r>
            <a:r>
              <a:rPr lang="el-GR" dirty="0"/>
              <a:t>θ</a:t>
            </a:r>
            <a:r>
              <a:rPr lang="en-US" dirty="0"/>
              <a:t>)</a:t>
            </a:r>
            <a:r>
              <a:rPr lang="ru-RU" dirty="0"/>
              <a:t> стоит </a:t>
            </a:r>
            <a:r>
              <a:rPr lang="en-US" dirty="0"/>
              <a:t>O(size(</a:t>
            </a:r>
            <a:r>
              <a:rPr lang="el-GR" dirty="0"/>
              <a:t>θ</a:t>
            </a:r>
            <a:r>
              <a:rPr lang="en-US" dirty="0"/>
              <a:t>)</a:t>
            </a:r>
            <a:r>
              <a:rPr lang="en-US" dirty="0">
                <a:sym typeface="Symbol" panose="05050102010706020507" pitchFamily="18" charset="2"/>
              </a:rPr>
              <a:t></a:t>
            </a:r>
            <a:r>
              <a:rPr lang="ru-RU" dirty="0">
                <a:sym typeface="Symbol" panose="05050102010706020507" pitchFamily="18" charset="2"/>
              </a:rPr>
              <a:t>(размер картинки)</a:t>
            </a:r>
            <a:r>
              <a:rPr lang="en-US" dirty="0">
                <a:sym typeface="Symbol" panose="05050102010706020507" pitchFamily="18" charset="2"/>
              </a:rPr>
              <a:t></a:t>
            </a:r>
            <a:r>
              <a:rPr lang="ru-RU" dirty="0">
                <a:sym typeface="Symbol" panose="05050102010706020507" pitchFamily="18" charset="2"/>
              </a:rPr>
              <a:t>(число картинок))</a:t>
            </a:r>
          </a:p>
          <a:p>
            <a:pPr lvl="1"/>
            <a:r>
              <a:rPr lang="ru-RU" dirty="0">
                <a:sym typeface="Symbol" panose="05050102010706020507" pitchFamily="18" charset="2"/>
              </a:rPr>
              <a:t>Для скорости вместо всех картинок на каждом шаге по градиенту берут </a:t>
            </a:r>
            <a:r>
              <a:rPr lang="en-US" dirty="0">
                <a:sym typeface="Symbol" panose="05050102010706020507" pitchFamily="18" charset="2"/>
              </a:rPr>
              <a:t>n </a:t>
            </a:r>
            <a:r>
              <a:rPr lang="ru-RU" dirty="0">
                <a:sym typeface="Symbol" panose="05050102010706020507" pitchFamily="18" charset="2"/>
              </a:rPr>
              <a:t>картинок случайным образом</a:t>
            </a:r>
            <a:endParaRPr lang="en-US" dirty="0">
              <a:sym typeface="Symbol" panose="05050102010706020507" pitchFamily="18" charset="2"/>
            </a:endParaRPr>
          </a:p>
          <a:p>
            <a:r>
              <a:rPr lang="ru-RU" dirty="0">
                <a:sym typeface="Symbol" panose="05050102010706020507" pitchFamily="18" charset="2"/>
              </a:rPr>
              <a:t>Метод конечных разностей слишком дорогой</a:t>
            </a:r>
          </a:p>
          <a:p>
            <a:pPr lvl="1"/>
            <a:r>
              <a:rPr lang="ru-RU" dirty="0">
                <a:sym typeface="Symbol" panose="05050102010706020507" pitchFamily="18" charset="2"/>
              </a:rPr>
              <a:t>одна частная производная стоит </a:t>
            </a:r>
            <a:r>
              <a:rPr lang="en-US" dirty="0"/>
              <a:t>O(size(</a:t>
            </a:r>
            <a:r>
              <a:rPr lang="el-GR" dirty="0"/>
              <a:t>θ</a:t>
            </a:r>
            <a:r>
              <a:rPr lang="en-US" dirty="0"/>
              <a:t>)</a:t>
            </a:r>
            <a:r>
              <a:rPr lang="en-US" dirty="0">
                <a:sym typeface="Symbol" panose="05050102010706020507" pitchFamily="18" charset="2"/>
              </a:rPr>
              <a:t></a:t>
            </a:r>
            <a:r>
              <a:rPr lang="ru-RU" dirty="0">
                <a:sym typeface="Symbol" panose="05050102010706020507" pitchFamily="18" charset="2"/>
              </a:rPr>
              <a:t>(размер картинки)</a:t>
            </a:r>
            <a:r>
              <a:rPr lang="en-US" dirty="0">
                <a:sym typeface="Symbol" panose="05050102010706020507" pitchFamily="18" charset="2"/>
              </a:rPr>
              <a:t> n</a:t>
            </a:r>
            <a:r>
              <a:rPr lang="ru-RU" dirty="0">
                <a:sym typeface="Symbol" panose="05050102010706020507" pitchFamily="18" charset="2"/>
              </a:rPr>
              <a:t>)</a:t>
            </a:r>
            <a:r>
              <a:rPr lang="en-US" dirty="0">
                <a:sym typeface="Symbol" panose="05050102010706020507" pitchFamily="18" charset="2"/>
              </a:rPr>
              <a:t> </a:t>
            </a:r>
            <a:endParaRPr lang="ru-RU" dirty="0">
              <a:sym typeface="Symbol" panose="05050102010706020507" pitchFamily="18" charset="2"/>
            </a:endParaRPr>
          </a:p>
          <a:p>
            <a:pPr lvl="1"/>
            <a:r>
              <a:rPr lang="ru-RU" dirty="0"/>
              <a:t>весь набор (=градиент) -- </a:t>
            </a:r>
            <a:r>
              <a:rPr lang="en-US" dirty="0"/>
              <a:t>O(size(</a:t>
            </a:r>
            <a:r>
              <a:rPr lang="el-GR" dirty="0"/>
              <a:t>θ</a:t>
            </a:r>
            <a:r>
              <a:rPr lang="en-US" dirty="0"/>
              <a:t>)</a:t>
            </a:r>
            <a:r>
              <a:rPr lang="en-US" baseline="30000" dirty="0"/>
              <a:t>2</a:t>
            </a:r>
            <a:r>
              <a:rPr lang="en-US" dirty="0">
                <a:sym typeface="Symbol" panose="05050102010706020507" pitchFamily="18" charset="2"/>
              </a:rPr>
              <a:t></a:t>
            </a:r>
            <a:r>
              <a:rPr lang="ru-RU" dirty="0">
                <a:sym typeface="Symbol" panose="05050102010706020507" pitchFamily="18" charset="2"/>
              </a:rPr>
              <a:t>(размер картинки)</a:t>
            </a:r>
            <a:r>
              <a:rPr lang="en-US" dirty="0">
                <a:sym typeface="Symbol" panose="05050102010706020507" pitchFamily="18" charset="2"/>
              </a:rPr>
              <a:t> n</a:t>
            </a:r>
            <a:r>
              <a:rPr lang="ru-RU" dirty="0">
                <a:sym typeface="Symbol" panose="05050102010706020507" pitchFamily="18" charset="2"/>
              </a:rPr>
              <a:t>)</a:t>
            </a:r>
            <a:r>
              <a:rPr lang="en-US" dirty="0">
                <a:sym typeface="Symbol" panose="05050102010706020507" pitchFamily="18" charset="2"/>
              </a:rPr>
              <a:t> </a:t>
            </a:r>
            <a:endParaRPr lang="ru-RU" dirty="0">
              <a:sym typeface="Symbol" panose="05050102010706020507" pitchFamily="18" charset="2"/>
            </a:endParaRPr>
          </a:p>
          <a:p>
            <a:pPr lvl="1"/>
            <a:r>
              <a:rPr lang="en-US" dirty="0"/>
              <a:t>size(</a:t>
            </a:r>
            <a:r>
              <a:rPr lang="ru-RU" dirty="0">
                <a:sym typeface="Symbol" panose="05050102010706020507" pitchFamily="18" charset="2"/>
              </a:rPr>
              <a:t></a:t>
            </a:r>
            <a:r>
              <a:rPr lang="en-US" dirty="0">
                <a:sym typeface="Symbol" panose="05050102010706020507" pitchFamily="18" charset="2"/>
              </a:rPr>
              <a:t>) ~ </a:t>
            </a:r>
            <a:r>
              <a:rPr lang="ru-RU" dirty="0"/>
              <a:t>100</a:t>
            </a:r>
            <a:r>
              <a:rPr lang="en-US" dirty="0"/>
              <a:t>M </a:t>
            </a:r>
            <a:r>
              <a:rPr lang="ru-RU" dirty="0"/>
              <a:t>чисел</a:t>
            </a:r>
            <a:r>
              <a:rPr lang="en-US" dirty="0"/>
              <a:t>, (</a:t>
            </a:r>
            <a:r>
              <a:rPr lang="ru-RU" dirty="0"/>
              <a:t>размер картинки</a:t>
            </a:r>
            <a:r>
              <a:rPr lang="en-US" dirty="0"/>
              <a:t>) ~</a:t>
            </a:r>
            <a:r>
              <a:rPr lang="ru-RU" dirty="0"/>
              <a:t> </a:t>
            </a:r>
            <a:r>
              <a:rPr lang="en-US" dirty="0"/>
              <a:t>1</a:t>
            </a:r>
            <a:r>
              <a:rPr lang="ru-RU" dirty="0"/>
              <a:t>0</a:t>
            </a:r>
            <a:r>
              <a:rPr lang="en-US" dirty="0"/>
              <a:t>K </a:t>
            </a:r>
            <a:r>
              <a:rPr lang="ru-RU" dirty="0"/>
              <a:t>пикселей</a:t>
            </a:r>
            <a:r>
              <a:rPr lang="en-US" dirty="0"/>
              <a:t>, n ~</a:t>
            </a:r>
            <a:r>
              <a:rPr lang="ru-RU" dirty="0"/>
              <a:t> 1</a:t>
            </a:r>
            <a:r>
              <a:rPr lang="en-US" dirty="0"/>
              <a:t>0</a:t>
            </a:r>
            <a:r>
              <a:rPr lang="ru-RU" dirty="0"/>
              <a:t> штук ==</a:t>
            </a:r>
            <a:r>
              <a:rPr lang="en-US" dirty="0"/>
              <a:t>&gt; </a:t>
            </a:r>
            <a:r>
              <a:rPr lang="ru-RU" dirty="0">
                <a:sym typeface="Symbol" panose="05050102010706020507" pitchFamily="18" charset="2"/>
              </a:rPr>
              <a:t>порядка 10</a:t>
            </a:r>
            <a:r>
              <a:rPr lang="ru-RU" baseline="30000" dirty="0">
                <a:sym typeface="Symbol" panose="05050102010706020507" pitchFamily="18" charset="2"/>
              </a:rPr>
              <a:t>21</a:t>
            </a:r>
            <a:r>
              <a:rPr lang="ru-RU" dirty="0"/>
              <a:t> операций с плавающей точкой (</a:t>
            </a:r>
            <a:r>
              <a:rPr lang="en-US" dirty="0"/>
              <a:t>flop</a:t>
            </a:r>
            <a:r>
              <a:rPr lang="ru-RU" dirty="0"/>
              <a:t>)</a:t>
            </a:r>
          </a:p>
          <a:p>
            <a:pPr lvl="2"/>
            <a:r>
              <a:rPr lang="ru-RU" dirty="0">
                <a:solidFill>
                  <a:schemeClr val="bg1"/>
                </a:solidFill>
              </a:rPr>
              <a:t>топовые графические ускорители делают 10</a:t>
            </a:r>
            <a:r>
              <a:rPr lang="ru-RU" baseline="30000" dirty="0">
                <a:solidFill>
                  <a:schemeClr val="bg1"/>
                </a:solidFill>
              </a:rPr>
              <a:t>12</a:t>
            </a:r>
            <a:r>
              <a:rPr lang="ru-RU" dirty="0">
                <a:solidFill>
                  <a:schemeClr val="bg1"/>
                </a:solidFill>
              </a:rPr>
              <a:t>--10</a:t>
            </a:r>
            <a:r>
              <a:rPr lang="ru-RU" baseline="30000" dirty="0">
                <a:solidFill>
                  <a:schemeClr val="bg1"/>
                </a:solidFill>
              </a:rPr>
              <a:t>14</a:t>
            </a:r>
            <a:r>
              <a:rPr lang="en-US" dirty="0">
                <a:solidFill>
                  <a:schemeClr val="bg1"/>
                </a:solidFill>
              </a:rPr>
              <a:t> flop/sec, 1 </a:t>
            </a:r>
            <a:r>
              <a:rPr lang="ru-RU" dirty="0">
                <a:solidFill>
                  <a:schemeClr val="bg1"/>
                </a:solidFill>
              </a:rPr>
              <a:t>год = 3.15</a:t>
            </a:r>
            <a:r>
              <a:rPr lang="en-US" dirty="0">
                <a:solidFill>
                  <a:schemeClr val="bg1"/>
                </a:solidFill>
                <a:sym typeface="Symbol" panose="05050102010706020507" pitchFamily="18" charset="2"/>
              </a:rPr>
              <a:t>  </a:t>
            </a:r>
            <a:r>
              <a:rPr lang="ru-RU" dirty="0">
                <a:solidFill>
                  <a:schemeClr val="bg1"/>
                </a:solidFill>
              </a:rPr>
              <a:t>10</a:t>
            </a:r>
            <a:r>
              <a:rPr lang="ru-RU" baseline="30000" dirty="0">
                <a:solidFill>
                  <a:schemeClr val="bg1"/>
                </a:solidFill>
              </a:rPr>
              <a:t>6</a:t>
            </a:r>
            <a:r>
              <a:rPr lang="ru-RU" dirty="0">
                <a:solidFill>
                  <a:schemeClr val="bg1"/>
                </a:solidFill>
              </a:rPr>
              <a:t> секунд ==</a:t>
            </a:r>
            <a:r>
              <a:rPr lang="en-US" dirty="0">
                <a:solidFill>
                  <a:schemeClr val="bg1"/>
                </a:solidFill>
              </a:rPr>
              <a:t>&gt;</a:t>
            </a:r>
            <a:r>
              <a:rPr lang="ru-RU" dirty="0">
                <a:solidFill>
                  <a:schemeClr val="bg1"/>
                </a:solidFill>
              </a:rPr>
              <a:t> шаг по градиенту один раз в 10</a:t>
            </a:r>
            <a:r>
              <a:rPr lang="ru-RU" baseline="30000" dirty="0">
                <a:solidFill>
                  <a:schemeClr val="bg1"/>
                </a:solidFill>
              </a:rPr>
              <a:t>21</a:t>
            </a:r>
            <a:r>
              <a:rPr lang="ru-RU" dirty="0">
                <a:solidFill>
                  <a:schemeClr val="bg1"/>
                </a:solidFill>
              </a:rPr>
              <a:t>/10</a:t>
            </a:r>
            <a:r>
              <a:rPr lang="ru-RU" baseline="30000" dirty="0">
                <a:solidFill>
                  <a:schemeClr val="bg1"/>
                </a:solidFill>
              </a:rPr>
              <a:t>14</a:t>
            </a:r>
            <a:r>
              <a:rPr lang="ru-RU" dirty="0">
                <a:solidFill>
                  <a:schemeClr val="bg1"/>
                </a:solidFill>
              </a:rPr>
              <a:t>/(3.15</a:t>
            </a:r>
            <a:r>
              <a:rPr lang="en-US" dirty="0">
                <a:solidFill>
                  <a:schemeClr val="bg1"/>
                </a:solidFill>
                <a:sym typeface="Symbol" panose="05050102010706020507" pitchFamily="18" charset="2"/>
              </a:rPr>
              <a:t>  </a:t>
            </a:r>
            <a:r>
              <a:rPr lang="ru-RU" dirty="0">
                <a:solidFill>
                  <a:schemeClr val="bg1"/>
                </a:solidFill>
              </a:rPr>
              <a:t>10</a:t>
            </a:r>
            <a:r>
              <a:rPr lang="ru-RU" baseline="30000" dirty="0">
                <a:solidFill>
                  <a:schemeClr val="bg1"/>
                </a:solidFill>
              </a:rPr>
              <a:t>6</a:t>
            </a:r>
            <a:r>
              <a:rPr lang="ru-RU" dirty="0">
                <a:solidFill>
                  <a:schemeClr val="bg1"/>
                </a:solidFill>
              </a:rPr>
              <a:t>) = 3 года на одной карте</a:t>
            </a:r>
            <a:r>
              <a:rPr lang="en-US" dirty="0">
                <a:solidFill>
                  <a:schemeClr val="bg1"/>
                </a:solidFill>
              </a:rPr>
              <a:t> </a:t>
            </a:r>
            <a:endParaRPr lang="ru-RU" dirty="0">
              <a:solidFill>
                <a:schemeClr val="bg1"/>
              </a:solidFill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5845234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D0C593-F507-56CB-2ACF-F7F808EB4F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Сколько стоит вычисление градиента?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21B57B-242C-1537-31D0-677B5257A5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L(</a:t>
            </a:r>
            <a:r>
              <a:rPr lang="el-GR" dirty="0"/>
              <a:t>θ</a:t>
            </a:r>
            <a:r>
              <a:rPr lang="en-US" dirty="0"/>
              <a:t>)</a:t>
            </a:r>
            <a:r>
              <a:rPr lang="ru-RU" dirty="0"/>
              <a:t> стоит </a:t>
            </a:r>
            <a:r>
              <a:rPr lang="en-US" dirty="0"/>
              <a:t>O(size(</a:t>
            </a:r>
            <a:r>
              <a:rPr lang="el-GR" dirty="0"/>
              <a:t>θ</a:t>
            </a:r>
            <a:r>
              <a:rPr lang="en-US" dirty="0"/>
              <a:t>)</a:t>
            </a:r>
            <a:r>
              <a:rPr lang="en-US" dirty="0">
                <a:sym typeface="Symbol" panose="05050102010706020507" pitchFamily="18" charset="2"/>
              </a:rPr>
              <a:t></a:t>
            </a:r>
            <a:r>
              <a:rPr lang="ru-RU" dirty="0">
                <a:sym typeface="Symbol" panose="05050102010706020507" pitchFamily="18" charset="2"/>
              </a:rPr>
              <a:t>(размер картинки)</a:t>
            </a:r>
            <a:r>
              <a:rPr lang="en-US" dirty="0">
                <a:sym typeface="Symbol" panose="05050102010706020507" pitchFamily="18" charset="2"/>
              </a:rPr>
              <a:t></a:t>
            </a:r>
            <a:r>
              <a:rPr lang="ru-RU" dirty="0">
                <a:sym typeface="Symbol" panose="05050102010706020507" pitchFamily="18" charset="2"/>
              </a:rPr>
              <a:t>(число картинок))</a:t>
            </a:r>
          </a:p>
          <a:p>
            <a:pPr lvl="1"/>
            <a:r>
              <a:rPr lang="ru-RU" dirty="0">
                <a:sym typeface="Symbol" panose="05050102010706020507" pitchFamily="18" charset="2"/>
              </a:rPr>
              <a:t>Для скорости вместо всех картинок на каждом шаге по градиенту берут </a:t>
            </a:r>
            <a:r>
              <a:rPr lang="en-US" dirty="0">
                <a:sym typeface="Symbol" panose="05050102010706020507" pitchFamily="18" charset="2"/>
              </a:rPr>
              <a:t>n </a:t>
            </a:r>
            <a:r>
              <a:rPr lang="ru-RU" dirty="0">
                <a:sym typeface="Symbol" panose="05050102010706020507" pitchFamily="18" charset="2"/>
              </a:rPr>
              <a:t>картинок случайным образом</a:t>
            </a:r>
            <a:endParaRPr lang="en-US" dirty="0">
              <a:sym typeface="Symbol" panose="05050102010706020507" pitchFamily="18" charset="2"/>
            </a:endParaRPr>
          </a:p>
          <a:p>
            <a:r>
              <a:rPr lang="ru-RU" dirty="0">
                <a:sym typeface="Symbol" panose="05050102010706020507" pitchFamily="18" charset="2"/>
              </a:rPr>
              <a:t>Метод конечных разностей слишком дорогой</a:t>
            </a:r>
          </a:p>
          <a:p>
            <a:pPr lvl="1"/>
            <a:r>
              <a:rPr lang="ru-RU" dirty="0">
                <a:sym typeface="Symbol" panose="05050102010706020507" pitchFamily="18" charset="2"/>
              </a:rPr>
              <a:t>одна частная производная стоит </a:t>
            </a:r>
            <a:r>
              <a:rPr lang="en-US" dirty="0"/>
              <a:t>O(size(</a:t>
            </a:r>
            <a:r>
              <a:rPr lang="el-GR" dirty="0"/>
              <a:t>θ</a:t>
            </a:r>
            <a:r>
              <a:rPr lang="en-US" dirty="0"/>
              <a:t>)</a:t>
            </a:r>
            <a:r>
              <a:rPr lang="en-US" dirty="0">
                <a:sym typeface="Symbol" panose="05050102010706020507" pitchFamily="18" charset="2"/>
              </a:rPr>
              <a:t></a:t>
            </a:r>
            <a:r>
              <a:rPr lang="ru-RU" dirty="0">
                <a:sym typeface="Symbol" panose="05050102010706020507" pitchFamily="18" charset="2"/>
              </a:rPr>
              <a:t>(размер картинки)</a:t>
            </a:r>
            <a:r>
              <a:rPr lang="en-US" dirty="0">
                <a:sym typeface="Symbol" panose="05050102010706020507" pitchFamily="18" charset="2"/>
              </a:rPr>
              <a:t> n</a:t>
            </a:r>
            <a:r>
              <a:rPr lang="ru-RU" dirty="0">
                <a:sym typeface="Symbol" panose="05050102010706020507" pitchFamily="18" charset="2"/>
              </a:rPr>
              <a:t>)</a:t>
            </a:r>
            <a:r>
              <a:rPr lang="en-US" dirty="0">
                <a:sym typeface="Symbol" panose="05050102010706020507" pitchFamily="18" charset="2"/>
              </a:rPr>
              <a:t> </a:t>
            </a:r>
            <a:endParaRPr lang="ru-RU" dirty="0">
              <a:sym typeface="Symbol" panose="05050102010706020507" pitchFamily="18" charset="2"/>
            </a:endParaRPr>
          </a:p>
          <a:p>
            <a:pPr lvl="1"/>
            <a:r>
              <a:rPr lang="ru-RU" dirty="0"/>
              <a:t>весь набор (=градиент) -- </a:t>
            </a:r>
            <a:r>
              <a:rPr lang="en-US" dirty="0"/>
              <a:t>O(size(</a:t>
            </a:r>
            <a:r>
              <a:rPr lang="el-GR" dirty="0"/>
              <a:t>θ</a:t>
            </a:r>
            <a:r>
              <a:rPr lang="en-US" dirty="0"/>
              <a:t>)</a:t>
            </a:r>
            <a:r>
              <a:rPr lang="en-US" baseline="30000" dirty="0"/>
              <a:t>2</a:t>
            </a:r>
            <a:r>
              <a:rPr lang="en-US" dirty="0">
                <a:sym typeface="Symbol" panose="05050102010706020507" pitchFamily="18" charset="2"/>
              </a:rPr>
              <a:t></a:t>
            </a:r>
            <a:r>
              <a:rPr lang="ru-RU" dirty="0">
                <a:sym typeface="Symbol" panose="05050102010706020507" pitchFamily="18" charset="2"/>
              </a:rPr>
              <a:t>(размер картинки)</a:t>
            </a:r>
            <a:r>
              <a:rPr lang="en-US" dirty="0">
                <a:sym typeface="Symbol" panose="05050102010706020507" pitchFamily="18" charset="2"/>
              </a:rPr>
              <a:t> n</a:t>
            </a:r>
            <a:r>
              <a:rPr lang="ru-RU" dirty="0">
                <a:sym typeface="Symbol" panose="05050102010706020507" pitchFamily="18" charset="2"/>
              </a:rPr>
              <a:t>)</a:t>
            </a:r>
            <a:r>
              <a:rPr lang="en-US" dirty="0">
                <a:sym typeface="Symbol" panose="05050102010706020507" pitchFamily="18" charset="2"/>
              </a:rPr>
              <a:t> </a:t>
            </a:r>
            <a:endParaRPr lang="ru-RU" dirty="0">
              <a:sym typeface="Symbol" panose="05050102010706020507" pitchFamily="18" charset="2"/>
            </a:endParaRPr>
          </a:p>
          <a:p>
            <a:pPr lvl="1"/>
            <a:r>
              <a:rPr lang="en-US" dirty="0"/>
              <a:t>size(</a:t>
            </a:r>
            <a:r>
              <a:rPr lang="ru-RU" dirty="0">
                <a:sym typeface="Symbol" panose="05050102010706020507" pitchFamily="18" charset="2"/>
              </a:rPr>
              <a:t></a:t>
            </a:r>
            <a:r>
              <a:rPr lang="en-US" dirty="0">
                <a:sym typeface="Symbol" panose="05050102010706020507" pitchFamily="18" charset="2"/>
              </a:rPr>
              <a:t>) ~ </a:t>
            </a:r>
            <a:r>
              <a:rPr lang="ru-RU" dirty="0"/>
              <a:t>100</a:t>
            </a:r>
            <a:r>
              <a:rPr lang="en-US" dirty="0"/>
              <a:t>M </a:t>
            </a:r>
            <a:r>
              <a:rPr lang="ru-RU" dirty="0"/>
              <a:t>чисел</a:t>
            </a:r>
            <a:r>
              <a:rPr lang="en-US" dirty="0"/>
              <a:t>, (</a:t>
            </a:r>
            <a:r>
              <a:rPr lang="ru-RU" dirty="0"/>
              <a:t>размер картинки</a:t>
            </a:r>
            <a:r>
              <a:rPr lang="en-US" dirty="0"/>
              <a:t>) ~</a:t>
            </a:r>
            <a:r>
              <a:rPr lang="ru-RU" dirty="0"/>
              <a:t> </a:t>
            </a:r>
            <a:r>
              <a:rPr lang="en-US" dirty="0"/>
              <a:t>1</a:t>
            </a:r>
            <a:r>
              <a:rPr lang="ru-RU" dirty="0"/>
              <a:t>0</a:t>
            </a:r>
            <a:r>
              <a:rPr lang="en-US" dirty="0"/>
              <a:t>K </a:t>
            </a:r>
            <a:r>
              <a:rPr lang="ru-RU" dirty="0"/>
              <a:t>пикселей</a:t>
            </a:r>
            <a:r>
              <a:rPr lang="en-US" dirty="0"/>
              <a:t>, n ~</a:t>
            </a:r>
            <a:r>
              <a:rPr lang="ru-RU" dirty="0"/>
              <a:t> 1</a:t>
            </a:r>
            <a:r>
              <a:rPr lang="en-US" dirty="0"/>
              <a:t>0</a:t>
            </a:r>
            <a:r>
              <a:rPr lang="ru-RU" dirty="0"/>
              <a:t> штук ==</a:t>
            </a:r>
            <a:r>
              <a:rPr lang="en-US" dirty="0"/>
              <a:t>&gt; </a:t>
            </a:r>
            <a:r>
              <a:rPr lang="ru-RU" dirty="0">
                <a:sym typeface="Symbol" panose="05050102010706020507" pitchFamily="18" charset="2"/>
              </a:rPr>
              <a:t>порядка 10</a:t>
            </a:r>
            <a:r>
              <a:rPr lang="ru-RU" baseline="30000" dirty="0">
                <a:sym typeface="Symbol" panose="05050102010706020507" pitchFamily="18" charset="2"/>
              </a:rPr>
              <a:t>21</a:t>
            </a:r>
            <a:r>
              <a:rPr lang="ru-RU" dirty="0"/>
              <a:t> операций с плавающей точкой (</a:t>
            </a:r>
            <a:r>
              <a:rPr lang="en-US" dirty="0"/>
              <a:t>flop</a:t>
            </a:r>
            <a:r>
              <a:rPr lang="ru-RU" dirty="0"/>
              <a:t>)</a:t>
            </a:r>
          </a:p>
          <a:p>
            <a:pPr lvl="2"/>
            <a:r>
              <a:rPr lang="ru-RU" dirty="0"/>
              <a:t>топовые графические ускорители делают 10</a:t>
            </a:r>
            <a:r>
              <a:rPr lang="ru-RU" baseline="30000" dirty="0"/>
              <a:t>12</a:t>
            </a:r>
            <a:r>
              <a:rPr lang="ru-RU" dirty="0"/>
              <a:t>--10</a:t>
            </a:r>
            <a:r>
              <a:rPr lang="ru-RU" baseline="30000" dirty="0"/>
              <a:t>14</a:t>
            </a:r>
            <a:r>
              <a:rPr lang="en-US" dirty="0"/>
              <a:t> flop/sec, 1 </a:t>
            </a:r>
            <a:r>
              <a:rPr lang="ru-RU" dirty="0"/>
              <a:t>год = 3.15</a:t>
            </a:r>
            <a:r>
              <a:rPr lang="en-US" dirty="0">
                <a:sym typeface="Symbol" panose="05050102010706020507" pitchFamily="18" charset="2"/>
              </a:rPr>
              <a:t>  </a:t>
            </a:r>
            <a:r>
              <a:rPr lang="ru-RU" dirty="0"/>
              <a:t>10</a:t>
            </a:r>
            <a:r>
              <a:rPr lang="ru-RU" baseline="30000" dirty="0"/>
              <a:t>6</a:t>
            </a:r>
            <a:r>
              <a:rPr lang="ru-RU" dirty="0"/>
              <a:t> секунд ==</a:t>
            </a:r>
            <a:r>
              <a:rPr lang="en-US" dirty="0"/>
              <a:t>&gt;</a:t>
            </a:r>
            <a:r>
              <a:rPr lang="ru-RU" dirty="0"/>
              <a:t> шаг по градиенту один раз в 10</a:t>
            </a:r>
            <a:r>
              <a:rPr lang="ru-RU" baseline="30000" dirty="0"/>
              <a:t>21</a:t>
            </a:r>
            <a:r>
              <a:rPr lang="ru-RU" dirty="0"/>
              <a:t>/10</a:t>
            </a:r>
            <a:r>
              <a:rPr lang="ru-RU" baseline="30000" dirty="0"/>
              <a:t>14</a:t>
            </a:r>
            <a:r>
              <a:rPr lang="ru-RU" dirty="0"/>
              <a:t>/(3.15</a:t>
            </a:r>
            <a:r>
              <a:rPr lang="en-US" dirty="0">
                <a:sym typeface="Symbol" panose="05050102010706020507" pitchFamily="18" charset="2"/>
              </a:rPr>
              <a:t>  </a:t>
            </a:r>
            <a:r>
              <a:rPr lang="ru-RU" dirty="0"/>
              <a:t>10</a:t>
            </a:r>
            <a:r>
              <a:rPr lang="ru-RU" baseline="30000" dirty="0"/>
              <a:t>6</a:t>
            </a:r>
            <a:r>
              <a:rPr lang="ru-RU" dirty="0"/>
              <a:t>) = 3 года на одной карте</a:t>
            </a:r>
            <a:r>
              <a:rPr lang="en-US" dirty="0"/>
              <a:t> </a:t>
            </a:r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5501601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D0C593-F507-56CB-2ACF-F7F808EB4F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Сколько стоит вычисление градиента?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21B57B-242C-1537-31D0-677B5257A5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L(</a:t>
            </a:r>
            <a:r>
              <a:rPr lang="el-GR" dirty="0"/>
              <a:t>θ</a:t>
            </a:r>
            <a:r>
              <a:rPr lang="en-US" dirty="0"/>
              <a:t>)</a:t>
            </a:r>
            <a:r>
              <a:rPr lang="ru-RU" dirty="0"/>
              <a:t> стоит </a:t>
            </a:r>
            <a:r>
              <a:rPr lang="en-US" dirty="0"/>
              <a:t>O(size(</a:t>
            </a:r>
            <a:r>
              <a:rPr lang="el-GR" dirty="0"/>
              <a:t>θ</a:t>
            </a:r>
            <a:r>
              <a:rPr lang="en-US" dirty="0"/>
              <a:t>)</a:t>
            </a:r>
            <a:r>
              <a:rPr lang="en-US" dirty="0">
                <a:sym typeface="Symbol" panose="05050102010706020507" pitchFamily="18" charset="2"/>
              </a:rPr>
              <a:t></a:t>
            </a:r>
            <a:r>
              <a:rPr lang="ru-RU" dirty="0">
                <a:sym typeface="Symbol" panose="05050102010706020507" pitchFamily="18" charset="2"/>
              </a:rPr>
              <a:t>(размер картинки)</a:t>
            </a:r>
            <a:r>
              <a:rPr lang="en-US" dirty="0">
                <a:sym typeface="Symbol" panose="05050102010706020507" pitchFamily="18" charset="2"/>
              </a:rPr>
              <a:t></a:t>
            </a:r>
            <a:r>
              <a:rPr lang="ru-RU" dirty="0">
                <a:sym typeface="Symbol" panose="05050102010706020507" pitchFamily="18" charset="2"/>
              </a:rPr>
              <a:t>(число картинок))</a:t>
            </a:r>
          </a:p>
          <a:p>
            <a:pPr lvl="1"/>
            <a:r>
              <a:rPr lang="ru-RU" dirty="0">
                <a:sym typeface="Symbol" panose="05050102010706020507" pitchFamily="18" charset="2"/>
              </a:rPr>
              <a:t>Для скорости вместо всех картинок на каждом шаге по градиенту берут </a:t>
            </a:r>
            <a:r>
              <a:rPr lang="en-US" dirty="0">
                <a:sym typeface="Symbol" panose="05050102010706020507" pitchFamily="18" charset="2"/>
              </a:rPr>
              <a:t>n </a:t>
            </a:r>
            <a:r>
              <a:rPr lang="ru-RU" dirty="0">
                <a:sym typeface="Symbol" panose="05050102010706020507" pitchFamily="18" charset="2"/>
              </a:rPr>
              <a:t>картинок случайным образом</a:t>
            </a:r>
            <a:endParaRPr lang="en-US" dirty="0">
              <a:sym typeface="Symbol" panose="05050102010706020507" pitchFamily="18" charset="2"/>
            </a:endParaRPr>
          </a:p>
          <a:p>
            <a:r>
              <a:rPr lang="ru-RU" dirty="0">
                <a:sym typeface="Symbol" panose="05050102010706020507" pitchFamily="18" charset="2"/>
              </a:rPr>
              <a:t>Метод конечных разностей слишком дорогой</a:t>
            </a:r>
          </a:p>
          <a:p>
            <a:pPr lvl="1"/>
            <a:r>
              <a:rPr lang="ru-RU" dirty="0">
                <a:sym typeface="Symbol" panose="05050102010706020507" pitchFamily="18" charset="2"/>
              </a:rPr>
              <a:t>одна частная производная стоит </a:t>
            </a:r>
            <a:r>
              <a:rPr lang="en-US" dirty="0"/>
              <a:t>O(size(</a:t>
            </a:r>
            <a:r>
              <a:rPr lang="el-GR" dirty="0"/>
              <a:t>θ</a:t>
            </a:r>
            <a:r>
              <a:rPr lang="en-US" dirty="0"/>
              <a:t>)</a:t>
            </a:r>
            <a:r>
              <a:rPr lang="en-US" dirty="0">
                <a:sym typeface="Symbol" panose="05050102010706020507" pitchFamily="18" charset="2"/>
              </a:rPr>
              <a:t></a:t>
            </a:r>
            <a:r>
              <a:rPr lang="ru-RU" dirty="0">
                <a:sym typeface="Symbol" panose="05050102010706020507" pitchFamily="18" charset="2"/>
              </a:rPr>
              <a:t>(размер картинки)</a:t>
            </a:r>
            <a:r>
              <a:rPr lang="en-US" dirty="0">
                <a:sym typeface="Symbol" panose="05050102010706020507" pitchFamily="18" charset="2"/>
              </a:rPr>
              <a:t> n</a:t>
            </a:r>
            <a:r>
              <a:rPr lang="ru-RU" dirty="0">
                <a:sym typeface="Symbol" panose="05050102010706020507" pitchFamily="18" charset="2"/>
              </a:rPr>
              <a:t>)</a:t>
            </a:r>
            <a:r>
              <a:rPr lang="en-US" dirty="0">
                <a:sym typeface="Symbol" panose="05050102010706020507" pitchFamily="18" charset="2"/>
              </a:rPr>
              <a:t> </a:t>
            </a:r>
            <a:endParaRPr lang="ru-RU" dirty="0">
              <a:sym typeface="Symbol" panose="05050102010706020507" pitchFamily="18" charset="2"/>
            </a:endParaRPr>
          </a:p>
          <a:p>
            <a:pPr lvl="1"/>
            <a:r>
              <a:rPr lang="ru-RU" dirty="0"/>
              <a:t>весь набор (=градиент) -- </a:t>
            </a:r>
            <a:r>
              <a:rPr lang="en-US" dirty="0"/>
              <a:t>O(size(</a:t>
            </a:r>
            <a:r>
              <a:rPr lang="el-GR" dirty="0"/>
              <a:t>θ</a:t>
            </a:r>
            <a:r>
              <a:rPr lang="en-US" dirty="0"/>
              <a:t>)</a:t>
            </a:r>
            <a:r>
              <a:rPr lang="en-US" baseline="30000" dirty="0"/>
              <a:t>2</a:t>
            </a:r>
            <a:r>
              <a:rPr lang="en-US" dirty="0">
                <a:sym typeface="Symbol" panose="05050102010706020507" pitchFamily="18" charset="2"/>
              </a:rPr>
              <a:t></a:t>
            </a:r>
            <a:r>
              <a:rPr lang="ru-RU" dirty="0">
                <a:sym typeface="Symbol" panose="05050102010706020507" pitchFamily="18" charset="2"/>
              </a:rPr>
              <a:t>(размер картинки)</a:t>
            </a:r>
            <a:r>
              <a:rPr lang="en-US" dirty="0">
                <a:sym typeface="Symbol" panose="05050102010706020507" pitchFamily="18" charset="2"/>
              </a:rPr>
              <a:t> n</a:t>
            </a:r>
            <a:r>
              <a:rPr lang="ru-RU" dirty="0">
                <a:sym typeface="Symbol" panose="05050102010706020507" pitchFamily="18" charset="2"/>
              </a:rPr>
              <a:t>)</a:t>
            </a:r>
            <a:r>
              <a:rPr lang="en-US" dirty="0">
                <a:sym typeface="Symbol" panose="05050102010706020507" pitchFamily="18" charset="2"/>
              </a:rPr>
              <a:t> </a:t>
            </a:r>
            <a:endParaRPr lang="ru-RU" dirty="0">
              <a:sym typeface="Symbol" panose="05050102010706020507" pitchFamily="18" charset="2"/>
            </a:endParaRPr>
          </a:p>
          <a:p>
            <a:pPr lvl="1"/>
            <a:r>
              <a:rPr lang="en-US" dirty="0"/>
              <a:t>size(</a:t>
            </a:r>
            <a:r>
              <a:rPr lang="ru-RU" dirty="0">
                <a:sym typeface="Symbol" panose="05050102010706020507" pitchFamily="18" charset="2"/>
              </a:rPr>
              <a:t></a:t>
            </a:r>
            <a:r>
              <a:rPr lang="en-US" dirty="0">
                <a:sym typeface="Symbol" panose="05050102010706020507" pitchFamily="18" charset="2"/>
              </a:rPr>
              <a:t>) ~ </a:t>
            </a:r>
            <a:r>
              <a:rPr lang="ru-RU" dirty="0"/>
              <a:t>100</a:t>
            </a:r>
            <a:r>
              <a:rPr lang="en-US" dirty="0"/>
              <a:t>M </a:t>
            </a:r>
            <a:r>
              <a:rPr lang="ru-RU" dirty="0"/>
              <a:t>чисел</a:t>
            </a:r>
            <a:r>
              <a:rPr lang="en-US" dirty="0"/>
              <a:t>, (</a:t>
            </a:r>
            <a:r>
              <a:rPr lang="ru-RU" dirty="0"/>
              <a:t>размер картинки</a:t>
            </a:r>
            <a:r>
              <a:rPr lang="en-US" dirty="0"/>
              <a:t>) ~</a:t>
            </a:r>
            <a:r>
              <a:rPr lang="ru-RU" dirty="0"/>
              <a:t> </a:t>
            </a:r>
            <a:r>
              <a:rPr lang="en-US" dirty="0"/>
              <a:t>1</a:t>
            </a:r>
            <a:r>
              <a:rPr lang="ru-RU" dirty="0"/>
              <a:t>0</a:t>
            </a:r>
            <a:r>
              <a:rPr lang="en-US" dirty="0"/>
              <a:t>K </a:t>
            </a:r>
            <a:r>
              <a:rPr lang="ru-RU" dirty="0"/>
              <a:t>пикселей</a:t>
            </a:r>
            <a:r>
              <a:rPr lang="en-US" dirty="0"/>
              <a:t>, n ~</a:t>
            </a:r>
            <a:r>
              <a:rPr lang="ru-RU" dirty="0"/>
              <a:t> 1</a:t>
            </a:r>
            <a:r>
              <a:rPr lang="en-US" dirty="0"/>
              <a:t>0</a:t>
            </a:r>
            <a:r>
              <a:rPr lang="ru-RU" dirty="0"/>
              <a:t> штук ==</a:t>
            </a:r>
            <a:r>
              <a:rPr lang="en-US" dirty="0"/>
              <a:t>&gt; </a:t>
            </a:r>
            <a:r>
              <a:rPr lang="ru-RU" dirty="0">
                <a:sym typeface="Symbol" panose="05050102010706020507" pitchFamily="18" charset="2"/>
              </a:rPr>
              <a:t>порядка 10</a:t>
            </a:r>
            <a:r>
              <a:rPr lang="ru-RU" baseline="30000" dirty="0">
                <a:sym typeface="Symbol" panose="05050102010706020507" pitchFamily="18" charset="2"/>
              </a:rPr>
              <a:t>21</a:t>
            </a:r>
            <a:r>
              <a:rPr lang="ru-RU" dirty="0"/>
              <a:t> операций с плавающей точкой (</a:t>
            </a:r>
            <a:r>
              <a:rPr lang="en-US" dirty="0"/>
              <a:t>flop</a:t>
            </a:r>
            <a:r>
              <a:rPr lang="ru-RU" dirty="0"/>
              <a:t>)</a:t>
            </a:r>
          </a:p>
          <a:p>
            <a:pPr lvl="2"/>
            <a:r>
              <a:rPr lang="ru-RU" dirty="0"/>
              <a:t>топовые графические ускорители делают 10</a:t>
            </a:r>
            <a:r>
              <a:rPr lang="ru-RU" baseline="30000" dirty="0"/>
              <a:t>12</a:t>
            </a:r>
            <a:r>
              <a:rPr lang="ru-RU" dirty="0"/>
              <a:t>--10</a:t>
            </a:r>
            <a:r>
              <a:rPr lang="ru-RU" baseline="30000" dirty="0"/>
              <a:t>14</a:t>
            </a:r>
            <a:r>
              <a:rPr lang="en-US" dirty="0"/>
              <a:t> flop/sec, 1 </a:t>
            </a:r>
            <a:r>
              <a:rPr lang="ru-RU" dirty="0"/>
              <a:t>год = 3.15</a:t>
            </a:r>
            <a:r>
              <a:rPr lang="en-US" dirty="0">
                <a:sym typeface="Symbol" panose="05050102010706020507" pitchFamily="18" charset="2"/>
              </a:rPr>
              <a:t>  </a:t>
            </a:r>
            <a:r>
              <a:rPr lang="ru-RU" dirty="0"/>
              <a:t>10</a:t>
            </a:r>
            <a:r>
              <a:rPr lang="ru-RU" baseline="30000" dirty="0"/>
              <a:t>6</a:t>
            </a:r>
            <a:r>
              <a:rPr lang="ru-RU" dirty="0"/>
              <a:t> секунд ==</a:t>
            </a:r>
            <a:r>
              <a:rPr lang="en-US" dirty="0"/>
              <a:t>&gt;</a:t>
            </a:r>
            <a:r>
              <a:rPr lang="ru-RU" dirty="0"/>
              <a:t> шаг по градиенту один раз в 10</a:t>
            </a:r>
            <a:r>
              <a:rPr lang="ru-RU" baseline="30000" dirty="0"/>
              <a:t>21</a:t>
            </a:r>
            <a:r>
              <a:rPr lang="ru-RU" dirty="0"/>
              <a:t>/10</a:t>
            </a:r>
            <a:r>
              <a:rPr lang="ru-RU" baseline="30000" dirty="0"/>
              <a:t>14</a:t>
            </a:r>
            <a:r>
              <a:rPr lang="ru-RU" dirty="0"/>
              <a:t>/(3.15</a:t>
            </a:r>
            <a:r>
              <a:rPr lang="en-US" dirty="0">
                <a:sym typeface="Symbol" panose="05050102010706020507" pitchFamily="18" charset="2"/>
              </a:rPr>
              <a:t>  </a:t>
            </a:r>
            <a:r>
              <a:rPr lang="ru-RU" dirty="0"/>
              <a:t>10</a:t>
            </a:r>
            <a:r>
              <a:rPr lang="ru-RU" baseline="30000" dirty="0"/>
              <a:t>6</a:t>
            </a:r>
            <a:r>
              <a:rPr lang="ru-RU" dirty="0"/>
              <a:t>) = 3 года на одной карте</a:t>
            </a:r>
            <a:r>
              <a:rPr lang="en-US" dirty="0"/>
              <a:t> </a:t>
            </a:r>
            <a:endParaRPr lang="ru-RU" dirty="0"/>
          </a:p>
          <a:p>
            <a:pPr lvl="2"/>
            <a:r>
              <a:rPr lang="ru-RU" dirty="0"/>
              <a:t>Обучение одной сети -- 150К лет </a:t>
            </a:r>
            <a:r>
              <a:rPr lang="ru-RU" dirty="0">
                <a:sym typeface="Wingdings" panose="05000000000000000000" pitchFamily="2" charset="2"/>
              </a:rPr>
              <a:t></a:t>
            </a:r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2631645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EA049A-809D-BCD1-CA94-72B80301F3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Автоматическое дифференцирование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03AB39-1D30-A803-D206-79FBE1350C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B593F94A-870E-3E17-DCDE-C6D4C4094292}"/>
              </a:ext>
            </a:extLst>
          </p:cNvPr>
          <p:cNvGrpSpPr/>
          <p:nvPr/>
        </p:nvGrpSpPr>
        <p:grpSpPr>
          <a:xfrm>
            <a:off x="998677" y="1907118"/>
            <a:ext cx="7785293" cy="2664520"/>
            <a:chOff x="1762383" y="2371412"/>
            <a:chExt cx="7785293" cy="2664520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BE309C6A-BF3B-DDD6-3C97-183572BED20A}"/>
                </a:ext>
              </a:extLst>
            </p:cNvPr>
            <p:cNvGrpSpPr/>
            <p:nvPr/>
          </p:nvGrpSpPr>
          <p:grpSpPr>
            <a:xfrm>
              <a:off x="1762383" y="2371412"/>
              <a:ext cx="7785293" cy="2664520"/>
              <a:chOff x="3676908" y="3581087"/>
              <a:chExt cx="7785293" cy="2664520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D7DFE160-A945-EFC5-DD0D-853223E8FF66}"/>
                  </a:ext>
                </a:extLst>
              </p:cNvPr>
              <p:cNvGrpSpPr/>
              <p:nvPr/>
            </p:nvGrpSpPr>
            <p:grpSpPr>
              <a:xfrm>
                <a:off x="3676908" y="3581087"/>
                <a:ext cx="7785293" cy="2664520"/>
                <a:chOff x="3676908" y="3581087"/>
                <a:chExt cx="7785293" cy="2664520"/>
              </a:xfrm>
            </p:grpSpPr>
            <p:pic>
              <p:nvPicPr>
                <p:cNvPr id="4" name="Picture 3">
                  <a:extLst>
                    <a:ext uri="{FF2B5EF4-FFF2-40B4-BE49-F238E27FC236}">
                      <a16:creationId xmlns:a16="http://schemas.microsoft.com/office/drawing/2014/main" id="{F55F8812-97A2-5A6A-153E-4E9C2EA9692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t="10422" b="7607"/>
                <a:stretch/>
              </p:blipFill>
              <p:spPr>
                <a:xfrm>
                  <a:off x="3676908" y="3581087"/>
                  <a:ext cx="7785293" cy="2664520"/>
                </a:xfrm>
                <a:prstGeom prst="rect">
                  <a:avLst/>
                </a:prstGeom>
              </p:spPr>
            </p:pic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886BCF3A-0370-578E-39C4-B91CCFA55C4E}"/>
                    </a:ext>
                  </a:extLst>
                </p:cNvPr>
                <p:cNvSpPr/>
                <p:nvPr/>
              </p:nvSpPr>
              <p:spPr>
                <a:xfrm>
                  <a:off x="8067675" y="3926441"/>
                  <a:ext cx="914400" cy="3693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44383B3E-FA49-3719-1914-38A31EA17A2F}"/>
                    </a:ext>
                  </a:extLst>
                </p:cNvPr>
                <p:cNvSpPr/>
                <p:nvPr/>
              </p:nvSpPr>
              <p:spPr>
                <a:xfrm>
                  <a:off x="9534525" y="4392295"/>
                  <a:ext cx="914400" cy="3693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E8344A61-288A-2D22-7B1A-52124129F227}"/>
                    </a:ext>
                  </a:extLst>
                </p:cNvPr>
                <p:cNvSpPr/>
                <p:nvPr/>
              </p:nvSpPr>
              <p:spPr>
                <a:xfrm>
                  <a:off x="9276401" y="5477967"/>
                  <a:ext cx="914400" cy="3693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</p:grp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B3F493B-BC8B-C56F-C86A-1F43C9D6AA36}"/>
                  </a:ext>
                </a:extLst>
              </p:cNvPr>
              <p:cNvSpPr txBox="1"/>
              <p:nvPr/>
            </p:nvSpPr>
            <p:spPr>
              <a:xfrm>
                <a:off x="6948744" y="5156817"/>
                <a:ext cx="32573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/>
                  <a:t>F</a:t>
                </a:r>
                <a:endParaRPr lang="ru-RU" sz="2400" b="1" baseline="-25000" dirty="0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B907781-4682-E7D8-5855-6D1E132FB837}"/>
                  </a:ext>
                </a:extLst>
              </p:cNvPr>
              <p:cNvSpPr txBox="1"/>
              <p:nvPr/>
            </p:nvSpPr>
            <p:spPr>
              <a:xfrm>
                <a:off x="5413077" y="5156817"/>
                <a:ext cx="1028608" cy="461665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solidFill>
                  <a:schemeClr val="bg1"/>
                </a:solidFill>
              </a:ln>
              <a:effectLst>
                <a:softEdge rad="12700"/>
              </a:effectLst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>
                    <a:solidFill>
                      <a:schemeClr val="bg1"/>
                    </a:solidFill>
                  </a:rPr>
                  <a:t>t  </a:t>
                </a:r>
                <a:endParaRPr lang="ru-RU" sz="24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EEA6B28-4605-E848-D726-662740B72A93}"/>
                  </a:ext>
                </a:extLst>
              </p:cNvPr>
              <p:cNvSpPr txBox="1"/>
              <p:nvPr/>
            </p:nvSpPr>
            <p:spPr>
              <a:xfrm>
                <a:off x="7740734" y="5156817"/>
                <a:ext cx="1066140" cy="461665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solidFill>
                  <a:schemeClr val="bg1"/>
                </a:solidFill>
              </a:ln>
              <a:effectLst>
                <a:softEdge rad="12700"/>
              </a:effectLst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>
                    <a:solidFill>
                      <a:schemeClr val="bg1"/>
                    </a:solidFill>
                  </a:rPr>
                  <a:t>u</a:t>
                </a:r>
                <a:endParaRPr lang="ru-RU" sz="2400" b="1" baseline="-25000" dirty="0">
                  <a:solidFill>
                    <a:schemeClr val="bg1"/>
                  </a:solidFill>
                </a:endParaRPr>
              </a:p>
            </p:txBody>
          </p:sp>
        </p:grp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58B662E4-EFE1-A77C-2BD9-908EF766954F}"/>
                </a:ext>
              </a:extLst>
            </p:cNvPr>
            <p:cNvCxnSpPr>
              <a:cxnSpLocks/>
            </p:cNvCxnSpPr>
            <p:nvPr/>
          </p:nvCxnSpPr>
          <p:spPr>
            <a:xfrm>
              <a:off x="5862761" y="3163570"/>
              <a:ext cx="1592139" cy="0"/>
            </a:xfrm>
            <a:prstGeom prst="line">
              <a:avLst/>
            </a:prstGeom>
            <a:ln w="635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97BBC98B-377E-561D-A708-E3E38022BD18}"/>
                </a:ext>
              </a:extLst>
            </p:cNvPr>
            <p:cNvCxnSpPr>
              <a:cxnSpLocks/>
            </p:cNvCxnSpPr>
            <p:nvPr/>
          </p:nvCxnSpPr>
          <p:spPr>
            <a:xfrm>
              <a:off x="7473950" y="3182620"/>
              <a:ext cx="0" cy="915490"/>
            </a:xfrm>
            <a:prstGeom prst="line">
              <a:avLst/>
            </a:prstGeom>
            <a:ln w="635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C3D8A32D-C524-B2C7-4A12-5BCAA013417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61644" y="4110497"/>
              <a:ext cx="337793" cy="348811"/>
            </a:xfrm>
            <a:prstGeom prst="line">
              <a:avLst/>
            </a:prstGeom>
            <a:ln w="635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91E9CD8C-C1D7-BB46-AEAC-9C520CF254D6}"/>
                  </a:ext>
                </a:extLst>
              </p:cNvPr>
              <p:cNvSpPr txBox="1"/>
              <p:nvPr/>
            </p:nvSpPr>
            <p:spPr>
              <a:xfrm>
                <a:off x="8446105" y="3714826"/>
                <a:ext cx="3098797" cy="24818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/>
                  <a:t>u = F(</a:t>
                </a:r>
                <a:r>
                  <a:rPr lang="en-US" sz="2400" b="1" dirty="0">
                    <a:sym typeface="Symbol" panose="05050102010706020507" pitchFamily="18" charset="2"/>
                  </a:rPr>
                  <a:t>w</a:t>
                </a:r>
                <a:r>
                  <a:rPr lang="en-US" sz="2400" b="1" dirty="0"/>
                  <a:t>, t), w -- </a:t>
                </a:r>
                <a:r>
                  <a:rPr lang="ru-RU" sz="2400" b="1" dirty="0"/>
                  <a:t>часть </a:t>
                </a:r>
                <a14:m>
                  <m:oMath xmlns:m="http://schemas.openxmlformats.org/officeDocument/2006/math">
                    <m:r>
                      <a:rPr lang="el-GR" sz="2400" b="1" i="0" smtClean="0">
                        <a:latin typeface="Cambria Math" panose="02040503050406030204" pitchFamily="18" charset="0"/>
                      </a:rPr>
                      <m:t>𝛉</m:t>
                    </m:r>
                  </m:oMath>
                </a14:m>
                <a:endParaRPr lang="en-US" sz="2400" b="1" dirty="0"/>
              </a:p>
              <a:p>
                <a:endParaRPr lang="en-US" sz="2400" b="1" baseline="300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𝛛</m:t>
                          </m:r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𝐋</m:t>
                          </m:r>
                        </m:num>
                        <m:den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𝛛</m:t>
                          </m:r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𝐰</m:t>
                          </m:r>
                        </m:den>
                      </m:f>
                      <m:r>
                        <m:rPr>
                          <m:nor/>
                        </m:rPr>
                        <a:rPr lang="en-US" sz="2400" b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 b="1" dirty="0"/>
                        <m:t>=</m:t>
                      </m:r>
                      <m:f>
                        <m:fPr>
                          <m:ctrlPr>
                            <a:rPr lang="en-US" sz="2400" b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𝛛</m:t>
                          </m:r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𝐅</m:t>
                          </m:r>
                        </m:num>
                        <m:den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𝛛</m:t>
                          </m:r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𝐰</m:t>
                          </m:r>
                        </m:den>
                      </m:f>
                      <m:d>
                        <m:dPr>
                          <m:ctrlPr>
                            <a:rPr lang="en-US" sz="2400" b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𝐰</m:t>
                          </m:r>
                          <m:r>
                            <a:rPr lang="en-US" sz="2400" b="1" i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𝐭</m:t>
                          </m:r>
                        </m:e>
                      </m:d>
                      <m:f>
                        <m:f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>
                              <a:latin typeface="Cambria Math" panose="02040503050406030204" pitchFamily="18" charset="0"/>
                            </a:rPr>
                            <m:t>𝛛</m:t>
                          </m:r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𝐋</m:t>
                          </m:r>
                        </m:num>
                        <m:den>
                          <m:r>
                            <a:rPr lang="en-US" sz="2400" b="1">
                              <a:latin typeface="Cambria Math" panose="02040503050406030204" pitchFamily="18" charset="0"/>
                            </a:rPr>
                            <m:t>𝛛</m:t>
                          </m:r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𝐮</m:t>
                          </m:r>
                        </m:den>
                      </m:f>
                    </m:oMath>
                  </m:oMathPara>
                </a14:m>
                <a:endParaRPr lang="en-US" sz="2400" b="1" dirty="0"/>
              </a:p>
              <a:p>
                <a:endParaRPr lang="en-US" sz="2400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>
                              <a:latin typeface="Cambria Math" panose="02040503050406030204" pitchFamily="18" charset="0"/>
                            </a:rPr>
                            <m:t>𝛛</m:t>
                          </m:r>
                          <m:r>
                            <a:rPr lang="en-US" sz="2400" b="1">
                              <a:latin typeface="Cambria Math" panose="02040503050406030204" pitchFamily="18" charset="0"/>
                            </a:rPr>
                            <m:t>𝐋</m:t>
                          </m:r>
                        </m:num>
                        <m:den>
                          <m:r>
                            <a:rPr lang="en-US" sz="2400" b="1">
                              <a:latin typeface="Cambria Math" panose="02040503050406030204" pitchFamily="18" charset="0"/>
                            </a:rPr>
                            <m:t>𝛛</m:t>
                          </m:r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𝐭</m:t>
                          </m:r>
                        </m:den>
                      </m:f>
                      <m:r>
                        <m:rPr>
                          <m:nor/>
                        </m:rPr>
                        <a:rPr lang="en-US" sz="2400" b="1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 b="1" dirty="0"/>
                        <m:t>=</m:t>
                      </m:r>
                      <m:f>
                        <m:f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>
                              <a:latin typeface="Cambria Math" panose="02040503050406030204" pitchFamily="18" charset="0"/>
                            </a:rPr>
                            <m:t>𝛛</m:t>
                          </m:r>
                          <m:r>
                            <a:rPr lang="en-US" sz="2400" b="1">
                              <a:latin typeface="Cambria Math" panose="02040503050406030204" pitchFamily="18" charset="0"/>
                            </a:rPr>
                            <m:t>𝐅</m:t>
                          </m:r>
                        </m:num>
                        <m:den>
                          <m:r>
                            <a:rPr lang="en-US" sz="2400" b="1">
                              <a:latin typeface="Cambria Math" panose="02040503050406030204" pitchFamily="18" charset="0"/>
                            </a:rPr>
                            <m:t>𝛛</m:t>
                          </m:r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𝐭</m:t>
                          </m:r>
                        </m:den>
                      </m:f>
                      <m:d>
                        <m:d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>
                              <a:latin typeface="Cambria Math" panose="02040503050406030204" pitchFamily="18" charset="0"/>
                            </a:rPr>
                            <m:t>𝐰</m:t>
                          </m:r>
                          <m:r>
                            <a:rPr lang="en-US" sz="2400" b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400" b="1">
                              <a:latin typeface="Cambria Math" panose="02040503050406030204" pitchFamily="18" charset="0"/>
                            </a:rPr>
                            <m:t>𝐭</m:t>
                          </m:r>
                        </m:e>
                      </m:d>
                      <m:f>
                        <m:f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>
                              <a:latin typeface="Cambria Math" panose="02040503050406030204" pitchFamily="18" charset="0"/>
                            </a:rPr>
                            <m:t>𝛛</m:t>
                          </m:r>
                          <m:r>
                            <a:rPr lang="en-US" sz="2400" b="1">
                              <a:latin typeface="Cambria Math" panose="02040503050406030204" pitchFamily="18" charset="0"/>
                            </a:rPr>
                            <m:t>𝐋</m:t>
                          </m:r>
                        </m:num>
                        <m:den>
                          <m:r>
                            <a:rPr lang="en-US" sz="2400" b="1">
                              <a:latin typeface="Cambria Math" panose="02040503050406030204" pitchFamily="18" charset="0"/>
                            </a:rPr>
                            <m:t>𝛛</m:t>
                          </m:r>
                          <m:r>
                            <a:rPr lang="en-US" sz="2400" b="1">
                              <a:latin typeface="Cambria Math" panose="02040503050406030204" pitchFamily="18" charset="0"/>
                            </a:rPr>
                            <m:t>𝐮</m:t>
                          </m:r>
                        </m:den>
                      </m:f>
                    </m:oMath>
                  </m:oMathPara>
                </a14:m>
                <a:endParaRPr lang="ru-RU" sz="2400" b="1" baseline="30000" dirty="0"/>
              </a:p>
            </p:txBody>
          </p:sp>
        </mc:Choice>
        <mc:Fallback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91E9CD8C-C1D7-BB46-AEAC-9C520CF254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6105" y="3714826"/>
                <a:ext cx="3098797" cy="2481833"/>
              </a:xfrm>
              <a:prstGeom prst="rect">
                <a:avLst/>
              </a:prstGeom>
              <a:blipFill>
                <a:blip r:embed="rId3"/>
                <a:stretch>
                  <a:fillRect l="-3150" t="-196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TextBox 42">
            <a:extLst>
              <a:ext uri="{FF2B5EF4-FFF2-40B4-BE49-F238E27FC236}">
                <a16:creationId xmlns:a16="http://schemas.microsoft.com/office/drawing/2014/main" id="{6427FB96-41BF-5A76-8A18-9F3460619BD3}"/>
              </a:ext>
            </a:extLst>
          </p:cNvPr>
          <p:cNvSpPr txBox="1"/>
          <p:nvPr/>
        </p:nvSpPr>
        <p:spPr>
          <a:xfrm>
            <a:off x="1228632" y="4713749"/>
            <a:ext cx="6360074" cy="1200329"/>
          </a:xfrm>
          <a:prstGeom prst="rect">
            <a:avLst/>
          </a:prstGeom>
          <a:noFill/>
          <a:effectLst>
            <a:softEdge rad="12700"/>
          </a:effectLst>
        </p:spPr>
        <p:txBody>
          <a:bodyPr wrap="none" rtlCol="0">
            <a:spAutoFit/>
          </a:bodyPr>
          <a:lstStyle/>
          <a:p>
            <a:r>
              <a:rPr lang="en-US" sz="2400" b="1" dirty="0"/>
              <a:t>L(</a:t>
            </a:r>
            <a:r>
              <a:rPr lang="en-US" sz="2400" b="1" dirty="0">
                <a:sym typeface="Symbol" panose="05050102010706020507" pitchFamily="18" charset="2"/>
              </a:rPr>
              <a:t></a:t>
            </a:r>
            <a:r>
              <a:rPr lang="en-US" sz="2400" b="1" dirty="0"/>
              <a:t>) = </a:t>
            </a:r>
            <a:r>
              <a:rPr lang="en-US" sz="2400" b="1" dirty="0">
                <a:sym typeface="Symbol" panose="05050102010706020507" pitchFamily="18" charset="2"/>
              </a:rPr>
              <a:t> </a:t>
            </a:r>
            <a:r>
              <a:rPr lang="en-US" sz="2400" b="1" dirty="0"/>
              <a:t>|g(</a:t>
            </a:r>
            <a:r>
              <a:rPr lang="en-US" sz="2400" b="1" dirty="0">
                <a:sym typeface="Symbol" panose="05050102010706020507" pitchFamily="18" charset="2"/>
              </a:rPr>
              <a:t>, x</a:t>
            </a:r>
            <a:r>
              <a:rPr lang="en-US" sz="2400" b="1" baseline="-25000" dirty="0">
                <a:sym typeface="Symbol" panose="05050102010706020507" pitchFamily="18" charset="2"/>
              </a:rPr>
              <a:t>i</a:t>
            </a:r>
            <a:r>
              <a:rPr lang="en-US" sz="2400" b="1" dirty="0"/>
              <a:t>) - y</a:t>
            </a:r>
            <a:r>
              <a:rPr lang="en-US" sz="2400" b="1" baseline="-25000" dirty="0"/>
              <a:t>i</a:t>
            </a:r>
            <a:r>
              <a:rPr lang="en-US" sz="2400" b="1" dirty="0"/>
              <a:t>|</a:t>
            </a:r>
            <a:r>
              <a:rPr lang="en-US" sz="2400" b="1" baseline="30000" dirty="0"/>
              <a:t>2</a:t>
            </a:r>
            <a:r>
              <a:rPr lang="en-US" sz="2400" b="1" dirty="0"/>
              <a:t> =&gt;</a:t>
            </a:r>
          </a:p>
          <a:p>
            <a:r>
              <a:rPr lang="ru-RU" sz="2400" b="1" dirty="0"/>
              <a:t>	</a:t>
            </a:r>
            <a:r>
              <a:rPr lang="en-US" sz="2400" b="1" dirty="0"/>
              <a:t>=&gt; </a:t>
            </a:r>
            <a:r>
              <a:rPr lang="ru-RU" sz="2400" b="1" dirty="0"/>
              <a:t>начинаем с</a:t>
            </a:r>
            <a:r>
              <a:rPr lang="en-US" sz="2400" b="1" dirty="0"/>
              <a:t> u = L, u = F(t</a:t>
            </a:r>
            <a:r>
              <a:rPr lang="en-US" sz="2400" b="1" baseline="-25000" dirty="0"/>
              <a:t>1</a:t>
            </a:r>
            <a:r>
              <a:rPr lang="en-US" sz="2400" b="1" dirty="0"/>
              <a:t>, ..., </a:t>
            </a:r>
            <a:r>
              <a:rPr lang="en-US" sz="2400" b="1" dirty="0" err="1"/>
              <a:t>t</a:t>
            </a:r>
            <a:r>
              <a:rPr lang="en-US" sz="2400" b="1" baseline="-25000" dirty="0" err="1"/>
              <a:t>M</a:t>
            </a:r>
            <a:r>
              <a:rPr lang="en-US" sz="2400" b="1" dirty="0"/>
              <a:t>) = </a:t>
            </a:r>
            <a:r>
              <a:rPr lang="en-US" sz="2400" b="1" dirty="0">
                <a:sym typeface="Symbol" panose="05050102010706020507" pitchFamily="18" charset="2"/>
              </a:rPr>
              <a:t> </a:t>
            </a:r>
            <a:r>
              <a:rPr lang="en-US" sz="2400" b="1" dirty="0" err="1">
                <a:sym typeface="Symbol" panose="05050102010706020507" pitchFamily="18" charset="2"/>
              </a:rPr>
              <a:t>t</a:t>
            </a:r>
            <a:r>
              <a:rPr lang="en-US" sz="2400" b="1" baseline="-25000" dirty="0" err="1">
                <a:sym typeface="Symbol" panose="05050102010706020507" pitchFamily="18" charset="2"/>
              </a:rPr>
              <a:t>i</a:t>
            </a:r>
            <a:endParaRPr lang="ru-RU" sz="2400" b="1" baseline="-25000" dirty="0">
              <a:sym typeface="Symbol" panose="05050102010706020507" pitchFamily="18" charset="2"/>
            </a:endParaRPr>
          </a:p>
          <a:p>
            <a:r>
              <a:rPr lang="ru-RU" sz="2400" b="1" dirty="0"/>
              <a:t>	</a:t>
            </a:r>
            <a:r>
              <a:rPr lang="en-US" sz="2400" b="1" dirty="0"/>
              <a:t>=&gt;</a:t>
            </a:r>
            <a:r>
              <a:rPr lang="ru-RU" sz="2400" b="1" dirty="0"/>
              <a:t> </a:t>
            </a:r>
            <a:r>
              <a:rPr lang="en-US" sz="2400" b="1" dirty="0"/>
              <a:t>w </a:t>
            </a:r>
            <a:r>
              <a:rPr lang="ru-RU" sz="2400" b="1" dirty="0"/>
              <a:t>нет, ∂</a:t>
            </a:r>
            <a:r>
              <a:rPr lang="en-US" sz="2400" b="1" dirty="0"/>
              <a:t>L / </a:t>
            </a:r>
            <a:r>
              <a:rPr lang="ru-RU" sz="2400" b="1" dirty="0"/>
              <a:t>∂</a:t>
            </a:r>
            <a:r>
              <a:rPr lang="en-US" sz="2400" b="1" dirty="0"/>
              <a:t>L = 1, </a:t>
            </a:r>
            <a:endParaRPr lang="en-US" sz="2400" b="1" baseline="-25000" dirty="0"/>
          </a:p>
        </p:txBody>
      </p:sp>
    </p:spTree>
    <p:extLst>
      <p:ext uri="{BB962C8B-B14F-4D97-AF65-F5344CB8AC3E}">
        <p14:creationId xmlns:p14="http://schemas.microsoft.com/office/powerpoint/2010/main" val="174694179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ECF166-341F-4978-B470-92D195F17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Автоматическое дифференцирование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ACA8DFA5-8D1C-4114-8DF4-72AEDD9748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282132"/>
            <a:ext cx="10515600" cy="3438324"/>
          </a:xfrm>
        </p:spPr>
      </p:pic>
    </p:spTree>
    <p:extLst>
      <p:ext uri="{BB962C8B-B14F-4D97-AF65-F5344CB8AC3E}">
        <p14:creationId xmlns:p14="http://schemas.microsoft.com/office/powerpoint/2010/main" val="133118294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081B6-C8CD-4439-AA7A-9C916937C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/>
              <a:t>Пример автоматического дифференцирования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D62DE2-225F-41A4-8BB6-54DB29248E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f(x,</a:t>
            </a:r>
            <a:r>
              <a:rPr lang="ru-RU" dirty="0"/>
              <a:t> </a:t>
            </a:r>
            <a:r>
              <a:rPr lang="en-US" dirty="0"/>
              <a:t>y,</a:t>
            </a:r>
            <a:r>
              <a:rPr lang="ru-RU" dirty="0"/>
              <a:t> </a:t>
            </a:r>
            <a:r>
              <a:rPr lang="en-US" dirty="0"/>
              <a:t>z) = (x</a:t>
            </a:r>
            <a:r>
              <a:rPr lang="ru-RU" dirty="0"/>
              <a:t> </a:t>
            </a:r>
            <a:r>
              <a:rPr lang="en-US" dirty="0"/>
              <a:t>+</a:t>
            </a:r>
            <a:r>
              <a:rPr lang="ru-RU" dirty="0"/>
              <a:t> </a:t>
            </a:r>
            <a:r>
              <a:rPr lang="en-US" dirty="0"/>
              <a:t>y) ∙ z</a:t>
            </a:r>
          </a:p>
          <a:p>
            <a:r>
              <a:rPr lang="ru-RU" dirty="0"/>
              <a:t>Вычислим </a:t>
            </a:r>
            <a:r>
              <a:rPr lang="en-US" b="1" dirty="0">
                <a:solidFill>
                  <a:srgbClr val="92D050"/>
                </a:solidFill>
              </a:rPr>
              <a:t>f</a:t>
            </a:r>
            <a:r>
              <a:rPr lang="ru-RU" dirty="0"/>
              <a:t> и </a:t>
            </a:r>
            <a:r>
              <a:rPr lang="ru-RU" b="1" dirty="0">
                <a:solidFill>
                  <a:srgbClr val="FF0000"/>
                </a:solidFill>
              </a:rPr>
              <a:t>градиент</a:t>
            </a:r>
            <a:r>
              <a:rPr lang="ru-RU" dirty="0"/>
              <a:t> (</a:t>
            </a:r>
            <a:r>
              <a:rPr lang="en-US" dirty="0"/>
              <a:t>∂f/∂x, ∂f/∂y, ∂f/∂z</a:t>
            </a:r>
            <a:r>
              <a:rPr lang="ru-RU" dirty="0"/>
              <a:t>)</a:t>
            </a:r>
            <a:r>
              <a:rPr lang="en-US" dirty="0"/>
              <a:t> </a:t>
            </a:r>
            <a:r>
              <a:rPr lang="ru-RU" dirty="0"/>
              <a:t>в точке </a:t>
            </a:r>
            <a:r>
              <a:rPr lang="en-US" dirty="0"/>
              <a:t>x</a:t>
            </a:r>
            <a:r>
              <a:rPr lang="ru-RU" dirty="0"/>
              <a:t> </a:t>
            </a:r>
            <a:r>
              <a:rPr lang="en-US" dirty="0"/>
              <a:t>=</a:t>
            </a:r>
            <a:r>
              <a:rPr lang="ru-RU" dirty="0"/>
              <a:t> </a:t>
            </a:r>
            <a:r>
              <a:rPr lang="en-US" dirty="0"/>
              <a:t>-2, y</a:t>
            </a:r>
            <a:r>
              <a:rPr lang="ru-RU" dirty="0"/>
              <a:t> </a:t>
            </a:r>
            <a:r>
              <a:rPr lang="en-US" dirty="0"/>
              <a:t>=</a:t>
            </a:r>
            <a:r>
              <a:rPr lang="ru-RU" dirty="0"/>
              <a:t> </a:t>
            </a:r>
            <a:r>
              <a:rPr lang="en-US" dirty="0"/>
              <a:t>5, z</a:t>
            </a:r>
            <a:r>
              <a:rPr lang="ru-RU" dirty="0"/>
              <a:t> </a:t>
            </a:r>
            <a:r>
              <a:rPr lang="en-US" dirty="0"/>
              <a:t>=</a:t>
            </a:r>
            <a:r>
              <a:rPr lang="ru-RU" dirty="0"/>
              <a:t> </a:t>
            </a:r>
            <a:r>
              <a:rPr lang="en-US" dirty="0"/>
              <a:t>-4</a:t>
            </a:r>
            <a:endParaRPr lang="ru-RU" dirty="0"/>
          </a:p>
          <a:p>
            <a:endParaRPr lang="ru-RU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645581E-A233-4EDE-8E2E-D3048A13A6B1}"/>
              </a:ext>
            </a:extLst>
          </p:cNvPr>
          <p:cNvGrpSpPr/>
          <p:nvPr/>
        </p:nvGrpSpPr>
        <p:grpSpPr>
          <a:xfrm>
            <a:off x="3048812" y="2950322"/>
            <a:ext cx="6693581" cy="3226641"/>
            <a:chOff x="5588601" y="3490913"/>
            <a:chExt cx="5572139" cy="268605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45B01FC-65E9-44BC-967C-62BD5EBAA73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588601" y="3490913"/>
              <a:ext cx="5314950" cy="2686050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06815AB-3F00-4D53-8625-0E642ACEE08C}"/>
                </a:ext>
              </a:extLst>
            </p:cNvPr>
            <p:cNvSpPr txBox="1"/>
            <p:nvPr/>
          </p:nvSpPr>
          <p:spPr>
            <a:xfrm>
              <a:off x="10411855" y="5041558"/>
              <a:ext cx="748885" cy="3330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= ∂f/∂f</a:t>
              </a:r>
              <a:endParaRPr lang="ru-RU" sz="2000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9E91AF4-63BC-470F-BDFF-C2A15185FAF6}"/>
                </a:ext>
              </a:extLst>
            </p:cNvPr>
            <p:cNvSpPr txBox="1"/>
            <p:nvPr/>
          </p:nvSpPr>
          <p:spPr>
            <a:xfrm>
              <a:off x="6098919" y="5671752"/>
              <a:ext cx="2589073" cy="3330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= ∂f/</a:t>
              </a:r>
              <a:r>
                <a:rPr lang="en-US" sz="2000" dirty="0" err="1"/>
                <a:t>dz</a:t>
              </a:r>
              <a:r>
                <a:rPr lang="en-US" sz="2000" dirty="0"/>
                <a:t> = ∂f/∂f ∙ ∂f/</a:t>
              </a:r>
              <a:r>
                <a:rPr lang="en-US" sz="2000" dirty="0" err="1"/>
                <a:t>dz</a:t>
              </a:r>
              <a:r>
                <a:rPr lang="en-US" sz="2000" dirty="0"/>
                <a:t> = 1 ∙ q</a:t>
              </a:r>
              <a:endParaRPr lang="ru-RU" sz="2000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A3CBFC2-E718-43BD-A8EB-AE3F9DFB2155}"/>
                </a:ext>
              </a:extLst>
            </p:cNvPr>
            <p:cNvSpPr txBox="1"/>
            <p:nvPr/>
          </p:nvSpPr>
          <p:spPr>
            <a:xfrm>
              <a:off x="8298093" y="4349579"/>
              <a:ext cx="2619764" cy="3330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= ∂f/∂q = ∂f/∂f ∙ ∂f/∂q = 1 ∙ z</a:t>
              </a:r>
              <a:endParaRPr lang="ru-RU" sz="2000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09E6E61-F7C1-4C4C-AB5F-A9C13D5DC30D}"/>
                </a:ext>
              </a:extLst>
            </p:cNvPr>
            <p:cNvSpPr txBox="1"/>
            <p:nvPr/>
          </p:nvSpPr>
          <p:spPr>
            <a:xfrm>
              <a:off x="6127422" y="3916150"/>
              <a:ext cx="2762550" cy="3330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= ∂f/∂x = ∂f/∂q ∙ ∂q/∂x = -4 ∙ 1</a:t>
              </a:r>
              <a:endParaRPr lang="ru-RU" sz="2000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03F30E4-39D9-4B3D-97EC-3D0C212128A1}"/>
                </a:ext>
              </a:extLst>
            </p:cNvPr>
            <p:cNvSpPr txBox="1"/>
            <p:nvPr/>
          </p:nvSpPr>
          <p:spPr>
            <a:xfrm>
              <a:off x="6160373" y="4814546"/>
              <a:ext cx="2770556" cy="3330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= ∂f/∂y = ∂f/∂q ∙ ∂q/∂y = -4 ∙ 1</a:t>
              </a:r>
              <a:endParaRPr lang="ru-RU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408027549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BC8373-FB24-43B0-8938-FC0F3366D8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Заключение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8D3061-03DC-4FDC-9769-A469A0B7EA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Задачи МО </a:t>
            </a:r>
          </a:p>
          <a:p>
            <a:pPr lvl="1"/>
            <a:r>
              <a:rPr lang="ru-RU" dirty="0"/>
              <a:t>Сокращенный пересказ </a:t>
            </a:r>
            <a:r>
              <a:rPr lang="en-US" dirty="0">
                <a:hlinkClick r:id="rId2"/>
              </a:rPr>
              <a:t>http://www.machinelearning.ru/wiki/images/f/fc/Voron-ML-Intro-slides.pdf</a:t>
            </a:r>
            <a:r>
              <a:rPr lang="ru-RU" dirty="0"/>
              <a:t> </a:t>
            </a:r>
          </a:p>
          <a:p>
            <a:r>
              <a:rPr lang="ru-RU" dirty="0"/>
              <a:t>Нейронные сети</a:t>
            </a:r>
          </a:p>
          <a:p>
            <a:pPr lvl="1"/>
            <a:r>
              <a:rPr lang="ru-RU" dirty="0"/>
              <a:t>Свертка и другие слои</a:t>
            </a:r>
          </a:p>
          <a:p>
            <a:pPr lvl="1"/>
            <a:r>
              <a:rPr lang="ru-RU" dirty="0"/>
              <a:t>Градиентный спуск</a:t>
            </a:r>
            <a:endParaRPr lang="en-US" dirty="0"/>
          </a:p>
          <a:p>
            <a:pPr lvl="1"/>
            <a:r>
              <a:rPr lang="ru-RU"/>
              <a:t>Автоматическое дифференцирование</a:t>
            </a:r>
          </a:p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705035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96691-0CD3-470E-A0BB-3155AC2D67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10348B-767F-4F8C-9019-27BD6EE12A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A4FC79-C08E-4D8F-8253-42AD0C3B7C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5" y="61912"/>
            <a:ext cx="12058650" cy="67341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B1FEFAC-6B0A-480D-BB7D-6803035DA441}"/>
              </a:ext>
            </a:extLst>
          </p:cNvPr>
          <p:cNvSpPr txBox="1"/>
          <p:nvPr/>
        </p:nvSpPr>
        <p:spPr>
          <a:xfrm rot="16200000">
            <a:off x="-1402080" y="3105833"/>
            <a:ext cx="41688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Фишер 1936</a:t>
            </a:r>
          </a:p>
          <a:p>
            <a:r>
              <a:rPr lang="ru-RU" dirty="0"/>
              <a:t>Классификация ирисов по форме цветка</a:t>
            </a:r>
          </a:p>
        </p:txBody>
      </p:sp>
    </p:spTree>
    <p:extLst>
      <p:ext uri="{BB962C8B-B14F-4D97-AF65-F5344CB8AC3E}">
        <p14:creationId xmlns:p14="http://schemas.microsoft.com/office/powerpoint/2010/main" val="11803256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7363D-9CE0-407B-9ABE-939AFC941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0913E8-5774-4656-B6E8-8551988880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1C27A8-D071-47A0-B988-9C70253F1B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5" y="214312"/>
            <a:ext cx="12058650" cy="642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6654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13095</TotalTime>
  <Words>3980</Words>
  <Application>Microsoft Office PowerPoint</Application>
  <PresentationFormat>Widescreen</PresentationFormat>
  <Paragraphs>401</Paragraphs>
  <Slides>78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78</vt:i4>
      </vt:variant>
    </vt:vector>
  </HeadingPairs>
  <TitlesOfParts>
    <vt:vector size="84" baseType="lpstr">
      <vt:lpstr>Arial</vt:lpstr>
      <vt:lpstr>Calibri</vt:lpstr>
      <vt:lpstr>Calibri Light</vt:lpstr>
      <vt:lpstr>Cambria Math</vt:lpstr>
      <vt:lpstr>Consolas</vt:lpstr>
      <vt:lpstr>Office Theme</vt:lpstr>
      <vt:lpstr>Про машинное обучение</vt:lpstr>
      <vt:lpstr>План лекции</vt:lpstr>
      <vt:lpstr>План первой части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Пример задач классификации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Пример задач регрессии</vt:lpstr>
      <vt:lpstr>PowerPoint Presentation</vt:lpstr>
      <vt:lpstr>PowerPoint Presentation</vt:lpstr>
      <vt:lpstr>Пример задач ранжирования</vt:lpstr>
      <vt:lpstr>PowerPoint Presentation</vt:lpstr>
      <vt:lpstr>PowerPoint Presentation</vt:lpstr>
      <vt:lpstr>PowerPoint Presentation</vt:lpstr>
      <vt:lpstr>PowerPoint Presentation</vt:lpstr>
      <vt:lpstr>Задача классификации изображений</vt:lpstr>
      <vt:lpstr>Нейронная сеть как классификатор</vt:lpstr>
      <vt:lpstr>Нейронная сеть как классификатор</vt:lpstr>
      <vt:lpstr>Точность нейронных сетей</vt:lpstr>
      <vt:lpstr>Точность нейронных сетей</vt:lpstr>
      <vt:lpstr>Точность нейронных сетей</vt:lpstr>
      <vt:lpstr>Точность нейронных сетей</vt:lpstr>
      <vt:lpstr>Точность нейронных сетей</vt:lpstr>
      <vt:lpstr>Точность нейронных сетей</vt:lpstr>
      <vt:lpstr>Точность нейронных сетей</vt:lpstr>
      <vt:lpstr>Свёртка (конволюция, convolution)</vt:lpstr>
      <vt:lpstr>Свёрточный слой</vt:lpstr>
      <vt:lpstr>Свёрточный слой</vt:lpstr>
      <vt:lpstr>Свёрточный слой</vt:lpstr>
      <vt:lpstr>Свёрточный слой</vt:lpstr>
      <vt:lpstr>Свёрточный слой</vt:lpstr>
      <vt:lpstr>Свёрточный слой</vt:lpstr>
      <vt:lpstr>Свёрточный слой</vt:lpstr>
      <vt:lpstr>Свёрточный слой</vt:lpstr>
      <vt:lpstr>[Наивный] псевдо-код свёрточного слоя</vt:lpstr>
      <vt:lpstr>[Наивный] псевдо-код свёрточного слоя</vt:lpstr>
      <vt:lpstr>Пулинг (Pooling)</vt:lpstr>
      <vt:lpstr>Пулинговый слой</vt:lpstr>
      <vt:lpstr>Пулинговый слой</vt:lpstr>
      <vt:lpstr>Положительная срезка (ReLU)</vt:lpstr>
      <vt:lpstr>Слой ReLU</vt:lpstr>
      <vt:lpstr>Слой ReLU</vt:lpstr>
      <vt:lpstr>Обучение методом спуска по градиенту</vt:lpstr>
      <vt:lpstr>Обучение методом спуска по градиенту</vt:lpstr>
      <vt:lpstr>Обучение методом спуска по градиенту</vt:lpstr>
      <vt:lpstr>Обучение методом спуска по градиенту</vt:lpstr>
      <vt:lpstr>Обучение методом спуска по градиенту</vt:lpstr>
      <vt:lpstr>Обучение методом спуска по градиенту</vt:lpstr>
      <vt:lpstr>Сколько стоит вычисление градиента?</vt:lpstr>
      <vt:lpstr>Сколько стоит вычисление градиента?</vt:lpstr>
      <vt:lpstr>Сколько стоит вычисление градиента?</vt:lpstr>
      <vt:lpstr>Сколько стоит вычисление градиента?</vt:lpstr>
      <vt:lpstr>Сколько стоит вычисление градиента?</vt:lpstr>
      <vt:lpstr>Сколько стоит вычисление градиента?</vt:lpstr>
      <vt:lpstr>Сколько стоит вычисление градиента?</vt:lpstr>
      <vt:lpstr>Сколько стоит вычисление градиента?</vt:lpstr>
      <vt:lpstr>Сколько стоит вычисление градиента?</vt:lpstr>
      <vt:lpstr>Автоматическое дифференцирование</vt:lpstr>
      <vt:lpstr>Автоматическое дифференцирование</vt:lpstr>
      <vt:lpstr>Пример автоматического дифференцирования</vt:lpstr>
      <vt:lpstr>Заключение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Многопоточный код</dc:title>
  <dc:creator>Evgenii Petrov</dc:creator>
  <cp:lastModifiedBy>Evgenii Petrov</cp:lastModifiedBy>
  <cp:revision>208</cp:revision>
  <dcterms:created xsi:type="dcterms:W3CDTF">2021-04-20T06:58:35Z</dcterms:created>
  <dcterms:modified xsi:type="dcterms:W3CDTF">2023-05-19T05:03:45Z</dcterms:modified>
</cp:coreProperties>
</file>